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0"/>
  </p:notesMasterIdLst>
  <p:sldIdLst>
    <p:sldId id="256" r:id="rId2"/>
    <p:sldId id="285" r:id="rId3"/>
    <p:sldId id="286" r:id="rId4"/>
    <p:sldId id="288" r:id="rId5"/>
    <p:sldId id="289" r:id="rId6"/>
    <p:sldId id="291" r:id="rId7"/>
    <p:sldId id="346" r:id="rId8"/>
    <p:sldId id="292" r:id="rId9"/>
    <p:sldId id="347" r:id="rId10"/>
    <p:sldId id="294" r:id="rId11"/>
    <p:sldId id="297" r:id="rId12"/>
    <p:sldId id="298" r:id="rId13"/>
    <p:sldId id="296" r:id="rId14"/>
    <p:sldId id="299" r:id="rId15"/>
    <p:sldId id="300" r:id="rId16"/>
    <p:sldId id="301" r:id="rId17"/>
    <p:sldId id="302" r:id="rId18"/>
    <p:sldId id="304" r:id="rId19"/>
    <p:sldId id="305" r:id="rId20"/>
    <p:sldId id="306" r:id="rId21"/>
    <p:sldId id="308" r:id="rId22"/>
    <p:sldId id="309" r:id="rId23"/>
    <p:sldId id="310" r:id="rId24"/>
    <p:sldId id="312" r:id="rId25"/>
    <p:sldId id="313" r:id="rId26"/>
    <p:sldId id="314" r:id="rId27"/>
    <p:sldId id="315" r:id="rId28"/>
    <p:sldId id="344" r:id="rId29"/>
    <p:sldId id="341" r:id="rId30"/>
    <p:sldId id="316" r:id="rId31"/>
    <p:sldId id="317" r:id="rId32"/>
    <p:sldId id="318" r:id="rId33"/>
    <p:sldId id="345" r:id="rId34"/>
    <p:sldId id="319" r:id="rId35"/>
    <p:sldId id="350" r:id="rId36"/>
    <p:sldId id="322" r:id="rId37"/>
    <p:sldId id="326" r:id="rId38"/>
    <p:sldId id="327" r:id="rId39"/>
    <p:sldId id="328" r:id="rId40"/>
    <p:sldId id="348" r:id="rId41"/>
    <p:sldId id="331" r:id="rId42"/>
    <p:sldId id="329" r:id="rId43"/>
    <p:sldId id="349" r:id="rId44"/>
    <p:sldId id="332" r:id="rId45"/>
    <p:sldId id="334" r:id="rId46"/>
    <p:sldId id="343" r:id="rId47"/>
    <p:sldId id="351" r:id="rId48"/>
    <p:sldId id="337" r:id="rId49"/>
  </p:sldIdLst>
  <p:sldSz cx="9144000" cy="6858000" type="screen4x3"/>
  <p:notesSz cx="6858000" cy="9144000"/>
  <p:embeddedFontLst>
    <p:embeddedFont>
      <p:font typeface="Rockwell Extra Bold" panose="02060903040505020403" pitchFamily="18" charset="0"/>
      <p:bold r:id="rId51"/>
    </p:embeddedFont>
    <p:embeddedFont>
      <p:font typeface="Arial Unicode MS" panose="020B0604020202020204" pitchFamily="34" charset="-128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Quattrocento Sans" panose="020B0604020202020204" charset="0"/>
      <p:regular r:id="rId57"/>
      <p:bold r:id="rId58"/>
      <p:italic r:id="rId59"/>
      <p:boldItalic r:id="rId60"/>
    </p:embeddedFont>
    <p:embeddedFont>
      <p:font typeface="Lora" panose="020B0604020202020204" charset="0"/>
      <p:regular r:id="rId61"/>
      <p:bold r:id="rId62"/>
      <p:italic r:id="rId63"/>
      <p:boldItalic r:id="rId64"/>
    </p:embeddedFont>
    <p:embeddedFont>
      <p:font typeface="宋体" panose="02010600030101010101" pitchFamily="2" charset="-122"/>
      <p:regular r:id="rId65"/>
    </p:embeddedFont>
    <p:embeddedFont>
      <p:font typeface="Agency FB" panose="020B0503020202020204" pitchFamily="34" charset="0"/>
      <p:regular r:id="rId66"/>
      <p:bold r:id="rId67"/>
    </p:embeddedFont>
    <p:embeddedFont>
      <p:font typeface="Pristina" panose="03060402040406080204" pitchFamily="66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FFFFFF"/>
    <a:srgbClr val="FF6600"/>
    <a:srgbClr val="00FF00"/>
    <a:srgbClr val="CC3300"/>
    <a:srgbClr val="CC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8BDBBA-C7B4-48FB-A3F2-A901652E9E0D}">
  <a:tblStyle styleId="{DF8BDBBA-C7B4-48FB-A3F2-A901652E9E0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07" autoAdjust="0"/>
  </p:normalViewPr>
  <p:slideViewPr>
    <p:cSldViewPr snapToGrid="0">
      <p:cViewPr>
        <p:scale>
          <a:sx n="100" d="100"/>
          <a:sy n="100" d="100"/>
        </p:scale>
        <p:origin x="-1218" y="-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7261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270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08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491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0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1928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50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87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0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15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78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6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6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929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6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69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5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74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86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34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9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883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33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01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23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2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68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79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62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47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00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1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1" y="2671851"/>
            <a:ext cx="45236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4902015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1" y="4524001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1" y="1249501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6" y="1238355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1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1249489"/>
            <a:ext cx="6809700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1" y="2671851"/>
            <a:ext cx="7133579" cy="10079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Order Application by Location</a:t>
            </a:r>
          </a:p>
        </p:txBody>
      </p:sp>
      <p:grpSp>
        <p:nvGrpSpPr>
          <p:cNvPr id="62" name="Shape 62"/>
          <p:cNvGrpSpPr/>
          <p:nvPr/>
        </p:nvGrpSpPr>
        <p:grpSpPr>
          <a:xfrm>
            <a:off x="1299164" y="4681897"/>
            <a:ext cx="215966" cy="456531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 descr="Káº¿t quáº£ hÃ¬nh áº£nh cho QS 3sa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30" y="443996"/>
            <a:ext cx="1842038" cy="143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Káº¿t quáº£ hÃ¬nh áº£nh cho logo Äáº¡i há»c f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244" y="443996"/>
            <a:ext cx="3743325" cy="143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12" y="4478471"/>
            <a:ext cx="1977567" cy="73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69095" y="4616737"/>
            <a:ext cx="240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Lora" panose="020B0604020202020204" charset="0"/>
              </a:rPr>
              <a:t>3S </a:t>
            </a:r>
            <a:r>
              <a:rPr lang="en-US" sz="2000" b="1" dirty="0">
                <a:solidFill>
                  <a:srgbClr val="FFC000"/>
                </a:solidFill>
                <a:latin typeface="Lora" panose="020B0604020202020204" charset="0"/>
              </a:rPr>
              <a:t>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0894" y="6145775"/>
            <a:ext cx="578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CAPSTONE PROJECT PRESENTATION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In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082510" y="1504977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2" y="1369463"/>
            <a:ext cx="216451" cy="289500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Round Same Side Corner Rectangle 44"/>
          <p:cNvSpPr/>
          <p:nvPr/>
        </p:nvSpPr>
        <p:spPr>
          <a:xfrm rot="5400000">
            <a:off x="4456273" y="-245008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ound Same Side Corner Rectangle 45"/>
          <p:cNvSpPr/>
          <p:nvPr/>
        </p:nvSpPr>
        <p:spPr>
          <a:xfrm rot="16200000" flipH="1">
            <a:off x="1211742" y="1994636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423049" y="2178111"/>
            <a:ext cx="516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search nearby stores which have their needed products</a:t>
            </a:r>
            <a:endParaRPr lang="en-US" b="1" dirty="0">
              <a:solidFill>
                <a:schemeClr val="bg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 rot="5400000">
            <a:off x="4456272" y="959745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ound Same Side Corner Rectangle 51"/>
          <p:cNvSpPr/>
          <p:nvPr/>
        </p:nvSpPr>
        <p:spPr>
          <a:xfrm rot="16200000" flipH="1">
            <a:off x="1211742" y="3200295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423048" y="3476184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order products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5400000">
            <a:off x="4456274" y="213182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16200000" flipH="1">
            <a:off x="1211742" y="4371464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423048" y="4665994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manage their order history</a:t>
            </a:r>
          </a:p>
        </p:txBody>
      </p:sp>
      <p:sp>
        <p:nvSpPr>
          <p:cNvPr id="59" name="Round Same Side Corner Rectangle 58"/>
          <p:cNvSpPr/>
          <p:nvPr/>
        </p:nvSpPr>
        <p:spPr>
          <a:xfrm rot="5400000">
            <a:off x="4456273" y="328965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ound Same Side Corner Rectangle 59"/>
          <p:cNvSpPr/>
          <p:nvPr/>
        </p:nvSpPr>
        <p:spPr>
          <a:xfrm rot="16200000" flipH="1">
            <a:off x="1211743" y="5529292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423049" y="5821457"/>
            <a:ext cx="517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 can manage products and interact with user‘s order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504036" y="2290540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65" name="Frame 64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504036" y="3460414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77" name="Frame 76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504036" y="4624753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3" name="Frame 82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504036" y="5797460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6" name="Frame 85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8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 rot="10800000">
            <a:off x="2223343" y="601410"/>
            <a:ext cx="177719" cy="706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77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/>
      <p:bldP spid="51" grpId="0" animBg="1"/>
      <p:bldP spid="52" grpId="0" animBg="1"/>
      <p:bldP spid="54" grpId="0"/>
      <p:bldP spid="55" grpId="0" animBg="1"/>
      <p:bldP spid="56" grpId="0" animBg="1"/>
      <p:bldP spid="58" grpId="0"/>
      <p:bldP spid="59" grpId="0" animBg="1"/>
      <p:bldP spid="60" grpId="0" animBg="1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Out of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636488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2" y="1369463"/>
            <a:ext cx="216451" cy="289500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Round Same Side Corner Rectangle 51"/>
          <p:cNvSpPr/>
          <p:nvPr/>
        </p:nvSpPr>
        <p:spPr>
          <a:xfrm rot="16200000">
            <a:off x="3481135" y="352983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ound Same Side Corner Rectangle 52"/>
          <p:cNvSpPr/>
          <p:nvPr/>
        </p:nvSpPr>
        <p:spPr>
          <a:xfrm rot="5400000" flipH="1">
            <a:off x="6725663" y="2592625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530060" y="2900422"/>
            <a:ext cx="516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do online payment via debit cart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16200000">
            <a:off x="3481134" y="160325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5400000" flipH="1">
            <a:off x="6725662" y="3842893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540118" y="4147382"/>
            <a:ext cx="499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Store’s product quantity is stored in application system</a:t>
            </a:r>
          </a:p>
        </p:txBody>
      </p:sp>
      <p:sp>
        <p:nvSpPr>
          <p:cNvPr id="58" name="Round Same Side Corner Rectangle 57"/>
          <p:cNvSpPr/>
          <p:nvPr/>
        </p:nvSpPr>
        <p:spPr>
          <a:xfrm rot="16200000">
            <a:off x="3481134" y="2842475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 rot="5400000" flipH="1">
            <a:off x="6725662" y="5082117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530060" y="5235745"/>
            <a:ext cx="507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received sale code which can be applied to all store from application</a:t>
            </a:r>
          </a:p>
        </p:txBody>
      </p:sp>
      <p:pic>
        <p:nvPicPr>
          <p:cNvPr id="64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>
            <a:off x="6590571" y="957395"/>
            <a:ext cx="139061" cy="66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Shape 648"/>
          <p:cNvSpPr/>
          <p:nvPr/>
        </p:nvSpPr>
        <p:spPr>
          <a:xfrm>
            <a:off x="6984058" y="2875723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648"/>
          <p:cNvSpPr/>
          <p:nvPr/>
        </p:nvSpPr>
        <p:spPr>
          <a:xfrm>
            <a:off x="6984057" y="4036644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648"/>
          <p:cNvSpPr/>
          <p:nvPr/>
        </p:nvSpPr>
        <p:spPr>
          <a:xfrm>
            <a:off x="6984057" y="5337341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19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/>
      <p:bldP spid="55" grpId="0" animBg="1"/>
      <p:bldP spid="56" grpId="0" animBg="1"/>
      <p:bldP spid="57" grpId="0"/>
      <p:bldP spid="58" grpId="0" animBg="1"/>
      <p:bldP spid="59" grpId="0" animBg="1"/>
      <p:bldP spid="60" grpId="0"/>
      <p:bldP spid="77" grpId="0" animBg="1"/>
      <p:bldP spid="78" grpId="0" animBg="1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198517" y="4224633"/>
            <a:ext cx="6747113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Project </a:t>
            </a:r>
            <a:r>
              <a:rPr lang="en" sz="4800" dirty="0" smtClean="0">
                <a:highlight>
                  <a:srgbClr val="FFCD00"/>
                </a:highlight>
              </a:rPr>
              <a:t>Management </a:t>
            </a:r>
            <a:r>
              <a:rPr lang="en" sz="4800" dirty="0" smtClean="0">
                <a:highlight>
                  <a:srgbClr val="FFCD00"/>
                </a:highlight>
              </a:rPr>
              <a:t>Plan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2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061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894755" y="546932"/>
            <a:ext cx="4651855" cy="2253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555892"/>
            <a:ext cx="1744452" cy="10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" name="Shape 171"/>
          <p:cNvGrpSpPr/>
          <p:nvPr/>
        </p:nvGrpSpPr>
        <p:grpSpPr>
          <a:xfrm>
            <a:off x="974851" y="431079"/>
            <a:ext cx="208500" cy="249627"/>
            <a:chOff x="1929775" y="320925"/>
            <a:chExt cx="423800" cy="372650"/>
          </a:xfrm>
        </p:grpSpPr>
        <p:sp>
          <p:nvSpPr>
            <p:cNvPr id="15" name="Shape 17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7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7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7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Software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Process  </a:t>
            </a:r>
            <a:r>
              <a:rPr lang="en" sz="2000" b="1" dirty="0" smtClean="0">
                <a:latin typeface="Lora" panose="020B0604020202020204" charset="0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 rot="20232419">
            <a:off x="3282331" y="1793878"/>
            <a:ext cx="2466975" cy="3270249"/>
            <a:chOff x="1968" y="1488"/>
            <a:chExt cx="1776" cy="1766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gray">
            <a:xfrm rot="6774404">
              <a:off x="2004" y="1578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gray">
            <a:xfrm rot="12174404">
              <a:off x="1968" y="1567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gray">
            <a:xfrm rot="17574404">
              <a:off x="2029" y="1500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gray">
            <a:xfrm rot="22974404">
              <a:off x="2056" y="1536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1855774" y="2787256"/>
            <a:ext cx="734054" cy="1427929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1608" y="3143563"/>
            <a:ext cx="767798" cy="71531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Initial planning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95350" y="3143563"/>
            <a:ext cx="133539" cy="715315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1167" y="3143563"/>
            <a:ext cx="91757" cy="715315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3997" y="3143563"/>
            <a:ext cx="45719" cy="715315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849420" y="2787256"/>
            <a:ext cx="734054" cy="1427929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65471" y="3143563"/>
            <a:ext cx="1047872" cy="71531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Development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95565" y="3143563"/>
            <a:ext cx="133539" cy="715315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91382" y="3143563"/>
            <a:ext cx="91757" cy="715315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24212" y="3143563"/>
            <a:ext cx="45719" cy="715315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7" name="Shape 200"/>
          <p:cNvSpPr txBox="1">
            <a:spLocks/>
          </p:cNvSpPr>
          <p:nvPr/>
        </p:nvSpPr>
        <p:spPr>
          <a:xfrm>
            <a:off x="2447598" y="2745063"/>
            <a:ext cx="9147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Planning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8" name="Shape 200"/>
          <p:cNvSpPr txBox="1">
            <a:spLocks/>
          </p:cNvSpPr>
          <p:nvPr/>
        </p:nvSpPr>
        <p:spPr>
          <a:xfrm>
            <a:off x="2941827" y="1464439"/>
            <a:ext cx="1207003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Requirement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4601266" y="1345662"/>
            <a:ext cx="151703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Analysis &amp; Design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0" name="Shape 200"/>
          <p:cNvSpPr txBox="1">
            <a:spLocks/>
          </p:cNvSpPr>
          <p:nvPr/>
        </p:nvSpPr>
        <p:spPr>
          <a:xfrm>
            <a:off x="5621419" y="2240234"/>
            <a:ext cx="1503283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Implementation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5444526" y="4399651"/>
            <a:ext cx="9147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Testing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2" name="Shape 200"/>
          <p:cNvSpPr txBox="1">
            <a:spLocks/>
          </p:cNvSpPr>
          <p:nvPr/>
        </p:nvSpPr>
        <p:spPr>
          <a:xfrm>
            <a:off x="2702890" y="4509558"/>
            <a:ext cx="105280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Evaluation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09513" y="6194496"/>
            <a:ext cx="610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Iterative and Incremental software process with 2 iterations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8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>
            <a:off x="4526261" y="551638"/>
            <a:ext cx="5695912" cy="425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555892"/>
            <a:ext cx="1744452" cy="10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Oganization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Structure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55" name="Shape 779"/>
          <p:cNvGrpSpPr/>
          <p:nvPr/>
        </p:nvGrpSpPr>
        <p:grpSpPr>
          <a:xfrm>
            <a:off x="986612" y="369975"/>
            <a:ext cx="184978" cy="370775"/>
            <a:chOff x="6718575" y="2318625"/>
            <a:chExt cx="256950" cy="407375"/>
          </a:xfrm>
        </p:grpSpPr>
        <p:sp>
          <p:nvSpPr>
            <p:cNvPr id="56" name="Shape 78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8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8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8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8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8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8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8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00" y="1010481"/>
            <a:ext cx="6048375" cy="551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277493" y="555892"/>
            <a:ext cx="6712669" cy="1357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1926065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Project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Plan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C:\Users\Chamander\Desktop\Master Pla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2" y="1081452"/>
            <a:ext cx="7975047" cy="54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2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686175" y="902963"/>
            <a:ext cx="5457825" cy="2606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903066"/>
            <a:ext cx="1753737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588072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617037"/>
            <a:ext cx="2578455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Communication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759649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1354" y="2310815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Communication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9" y="3066998"/>
            <a:ext cx="416191" cy="55492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08216" y="3129477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Face-to-face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90346" y="3969701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Facebook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9" y="4676135"/>
            <a:ext cx="416191" cy="49244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6689" y="4747325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Garena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Talk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78856" y="3102781"/>
            <a:ext cx="3139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Daily meeting: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22h every weekdays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F103L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78856" y="4484767"/>
            <a:ext cx="3076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Weekly meeting: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weekly Thursday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P211 FPT University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Guest: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Mr. Luong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Trung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Kien</a:t>
            </a:r>
            <a:endParaRPr lang="en-US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39179" y="2220021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C1604"/>
                </a:solidFill>
                <a:latin typeface="Rockwell Extra Bold" panose="02060903040505020403" pitchFamily="18" charset="0"/>
              </a:rPr>
              <a:t>VS</a:t>
            </a:r>
            <a:endParaRPr lang="en-US" sz="2800" b="1" dirty="0">
              <a:solidFill>
                <a:srgbClr val="FC1604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3" y="3895884"/>
            <a:ext cx="416191" cy="4950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995894" y="2302395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Meeting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grpSp>
        <p:nvGrpSpPr>
          <p:cNvPr id="47" name="Shape 729"/>
          <p:cNvGrpSpPr/>
          <p:nvPr/>
        </p:nvGrpSpPr>
        <p:grpSpPr>
          <a:xfrm>
            <a:off x="5082214" y="3202494"/>
            <a:ext cx="332669" cy="443559"/>
            <a:chOff x="6649150" y="309350"/>
            <a:chExt cx="395800" cy="395800"/>
          </a:xfrm>
        </p:grpSpPr>
        <p:sp>
          <p:nvSpPr>
            <p:cNvPr id="48" name="Shape 73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73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3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3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3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35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3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3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3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4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4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4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4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45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74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74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7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74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7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75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5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" name="Shape 414"/>
          <p:cNvGrpSpPr/>
          <p:nvPr/>
        </p:nvGrpSpPr>
        <p:grpSpPr>
          <a:xfrm>
            <a:off x="5046060" y="4597465"/>
            <a:ext cx="342902" cy="596391"/>
            <a:chOff x="590250" y="244200"/>
            <a:chExt cx="407975" cy="532175"/>
          </a:xfrm>
        </p:grpSpPr>
        <p:sp>
          <p:nvSpPr>
            <p:cNvPr id="72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659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8" grpId="0"/>
      <p:bldP spid="41" grpId="0"/>
      <p:bldP spid="42" grpId="0"/>
      <p:bldP spid="43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106012" y="555892"/>
            <a:ext cx="5618662" cy="1357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555996"/>
            <a:ext cx="1753737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75818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Development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r>
              <a:rPr lang="en" sz="2000" b="1" dirty="0" smtClean="0">
                <a:latin typeface="Lora" panose="020B0604020202020204" charset="0"/>
              </a:rPr>
              <a:t>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2" name="Picture 4" descr="Káº¿t quáº£ hÃ¬nh áº£nh cho trell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319" y="3775190"/>
            <a:ext cx="1337113" cy="100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Káº¿t quáº£ hÃ¬nh áº£nh cho Balsamiq Mockup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4" y="3790177"/>
            <a:ext cx="1117342" cy="115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0" descr="Káº¿t quáº£ hÃ¬nh áº£nh cho postma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00" y="1425092"/>
            <a:ext cx="633022" cy="84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6" descr="Káº¿t quáº£ hÃ¬nh áº£nh cho astah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01" y="1194252"/>
            <a:ext cx="1598108" cy="11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Káº¿t quáº£ hÃ¬nh áº£nh cho netbea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30" y="1355859"/>
            <a:ext cx="1451172" cy="87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2" descr="Káº¿t quáº£ hÃ¬nh áº£nh cho sourcetree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7" y="1433879"/>
            <a:ext cx="552088" cy="74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/>
          <p:cNvSpPr txBox="1"/>
          <p:nvPr/>
        </p:nvSpPr>
        <p:spPr>
          <a:xfrm>
            <a:off x="599753" y="2366422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Sourcetree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39779" y="23807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Netbeans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554467" y="2685759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688687" y="2410437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Postman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268456" y="2760531"/>
            <a:ext cx="1830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API Development Evironment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674453" y="238715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Astah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593701" y="2745352"/>
            <a:ext cx="846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UML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64360" y="5292996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balsamiq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033128" y="532092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667089" y="5320929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279908" y="532092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Trello</a:t>
            </a:r>
          </a:p>
        </p:txBody>
      </p:sp>
      <p:pic>
        <p:nvPicPr>
          <p:cNvPr id="135" name="Picture 32" descr="File:Android Studio icon.sv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82" y="1386632"/>
            <a:ext cx="695233" cy="95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/>
          <p:cNvSpPr txBox="1"/>
          <p:nvPr/>
        </p:nvSpPr>
        <p:spPr>
          <a:xfrm>
            <a:off x="3805768" y="240154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Android Studio</a:t>
            </a:r>
          </a:p>
        </p:txBody>
      </p:sp>
      <p:pic>
        <p:nvPicPr>
          <p:cNvPr id="141" name="Picture 24" descr="Káº¿t quáº£ hÃ¬nh áº£nh cho mySQL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73" y="3849495"/>
            <a:ext cx="736019" cy="96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8" descr="Káº¿t quáº£ hÃ¬nh áº£nh cho firebase database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139" y="3744867"/>
            <a:ext cx="934815" cy="9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4313992" y="2712143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5247" y="2716706"/>
            <a:ext cx="1265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Version Control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84130" y="5689507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9877" y="5700747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2578" y="5716370"/>
            <a:ext cx="11288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Mock-up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07135" y="5722399"/>
            <a:ext cx="1741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Project Management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9" grpId="0"/>
      <p:bldP spid="131" grpId="0"/>
      <p:bldP spid="133" grpId="0"/>
      <p:bldP spid="136" grpId="0"/>
      <p:bldP spid="143" grpId="0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Requirement Specification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>
                <a:highlight>
                  <a:srgbClr val="FFCD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42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977227" y="545260"/>
            <a:ext cx="5180421" cy="1510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2484527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Use Case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23" y="884306"/>
            <a:ext cx="3941193" cy="547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05097" y="295218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41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6409" y="1062106"/>
            <a:ext cx="240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3SAO System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976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Team </a:t>
            </a:r>
            <a:r>
              <a:rPr lang="en" dirty="0" smtClean="0">
                <a:highlight>
                  <a:srgbClr val="FFCD00"/>
                </a:highlight>
              </a:rPr>
              <a:t>member</a:t>
            </a:r>
            <a:endParaRPr lang="en" dirty="0"/>
          </a:p>
        </p:txBody>
      </p:sp>
      <p:grpSp>
        <p:nvGrpSpPr>
          <p:cNvPr id="206" name="Shape 206"/>
          <p:cNvGrpSpPr/>
          <p:nvPr/>
        </p:nvGrpSpPr>
        <p:grpSpPr>
          <a:xfrm>
            <a:off x="1422189" y="1827925"/>
            <a:ext cx="5817845" cy="4500952"/>
            <a:chOff x="1641825" y="1470659"/>
            <a:chExt cx="6329937" cy="3672848"/>
          </a:xfrm>
        </p:grpSpPr>
        <p:sp>
          <p:nvSpPr>
            <p:cNvPr id="207" name="Shape 207"/>
            <p:cNvSpPr/>
            <p:nvPr/>
          </p:nvSpPr>
          <p:spPr>
            <a:xfrm>
              <a:off x="5666560" y="1572689"/>
              <a:ext cx="2261100" cy="248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204628" y="3921008"/>
              <a:ext cx="2028899" cy="1222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637462" y="1572693"/>
              <a:ext cx="2334300" cy="256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3074969" y="1841673"/>
              <a:ext cx="2785199" cy="2684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641825" y="1470659"/>
              <a:ext cx="1894500" cy="2117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3147410" y="1881133"/>
              <a:ext cx="2670600" cy="2574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15780" y="1502667"/>
              <a:ext cx="1785900" cy="200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F6921D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4259214" y="3939375"/>
              <a:ext cx="1919700" cy="11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1889008" y="1753768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6" name="Shape 216"/>
            <p:cNvSpPr txBox="1"/>
            <p:nvPr/>
          </p:nvSpPr>
          <p:spPr>
            <a:xfrm flipH="1">
              <a:off x="1889154" y="2136566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6889076" y="1765026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 flipH="1">
              <a:off x="6889076" y="2160002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4457422" y="4196925"/>
              <a:ext cx="5871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0" name="Shape 220"/>
            <p:cNvSpPr txBox="1"/>
            <p:nvPr/>
          </p:nvSpPr>
          <p:spPr>
            <a:xfrm flipH="1">
              <a:off x="4457422" y="4399578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1" name="Shape 2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7615" y="2719920"/>
              <a:ext cx="844555" cy="84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Shape 2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1501" y="3208963"/>
              <a:ext cx="1421419" cy="1421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Shape 223"/>
            <p:cNvSpPr/>
            <p:nvPr/>
          </p:nvSpPr>
          <p:spPr>
            <a:xfrm>
              <a:off x="2832395" y="2843275"/>
              <a:ext cx="1359299" cy="1538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162" y="0"/>
                  </a:moveTo>
                  <a:lnTo>
                    <a:pt x="32821" y="548"/>
                  </a:lnTo>
                  <a:lnTo>
                    <a:pt x="37480" y="1920"/>
                  </a:lnTo>
                  <a:lnTo>
                    <a:pt x="41311" y="3658"/>
                  </a:lnTo>
                  <a:lnTo>
                    <a:pt x="44624" y="5853"/>
                  </a:lnTo>
                  <a:lnTo>
                    <a:pt x="47627" y="8506"/>
                  </a:lnTo>
                  <a:lnTo>
                    <a:pt x="50008" y="11341"/>
                  </a:lnTo>
                  <a:lnTo>
                    <a:pt x="51872" y="14542"/>
                  </a:lnTo>
                  <a:lnTo>
                    <a:pt x="53114" y="18109"/>
                  </a:lnTo>
                  <a:lnTo>
                    <a:pt x="53839" y="21676"/>
                  </a:lnTo>
                  <a:lnTo>
                    <a:pt x="53839" y="25335"/>
                  </a:lnTo>
                  <a:lnTo>
                    <a:pt x="54150" y="29176"/>
                  </a:lnTo>
                  <a:lnTo>
                    <a:pt x="55185" y="32560"/>
                  </a:lnTo>
                  <a:lnTo>
                    <a:pt x="56945" y="35762"/>
                  </a:lnTo>
                  <a:lnTo>
                    <a:pt x="59637" y="38597"/>
                  </a:lnTo>
                  <a:lnTo>
                    <a:pt x="62640" y="40792"/>
                  </a:lnTo>
                  <a:lnTo>
                    <a:pt x="66367" y="42530"/>
                  </a:lnTo>
                  <a:lnTo>
                    <a:pt x="70198" y="43445"/>
                  </a:lnTo>
                  <a:lnTo>
                    <a:pt x="74547" y="43719"/>
                  </a:lnTo>
                  <a:lnTo>
                    <a:pt x="79309" y="43719"/>
                  </a:lnTo>
                  <a:lnTo>
                    <a:pt x="84176" y="44176"/>
                  </a:lnTo>
                  <a:lnTo>
                    <a:pt x="89042" y="45182"/>
                  </a:lnTo>
                  <a:lnTo>
                    <a:pt x="93805" y="46737"/>
                  </a:lnTo>
                  <a:lnTo>
                    <a:pt x="98981" y="49024"/>
                  </a:lnTo>
                  <a:lnTo>
                    <a:pt x="103641" y="51859"/>
                  </a:lnTo>
                  <a:lnTo>
                    <a:pt x="107886" y="55243"/>
                  </a:lnTo>
                  <a:lnTo>
                    <a:pt x="111509" y="59085"/>
                  </a:lnTo>
                  <a:lnTo>
                    <a:pt x="114512" y="63201"/>
                  </a:lnTo>
                  <a:lnTo>
                    <a:pt x="116893" y="67500"/>
                  </a:lnTo>
                  <a:lnTo>
                    <a:pt x="118654" y="72164"/>
                  </a:lnTo>
                  <a:lnTo>
                    <a:pt x="119689" y="76920"/>
                  </a:lnTo>
                  <a:lnTo>
                    <a:pt x="120000" y="81951"/>
                  </a:lnTo>
                  <a:lnTo>
                    <a:pt x="119689" y="86798"/>
                  </a:lnTo>
                  <a:lnTo>
                    <a:pt x="118550" y="91829"/>
                  </a:lnTo>
                  <a:lnTo>
                    <a:pt x="116686" y="96676"/>
                  </a:lnTo>
                  <a:lnTo>
                    <a:pt x="113994" y="101250"/>
                  </a:lnTo>
                  <a:lnTo>
                    <a:pt x="110888" y="105548"/>
                  </a:lnTo>
                  <a:lnTo>
                    <a:pt x="107057" y="109207"/>
                  </a:lnTo>
                  <a:lnTo>
                    <a:pt x="102709" y="112317"/>
                  </a:lnTo>
                  <a:lnTo>
                    <a:pt x="98050" y="114969"/>
                  </a:lnTo>
                  <a:lnTo>
                    <a:pt x="93183" y="117164"/>
                  </a:lnTo>
                  <a:lnTo>
                    <a:pt x="87799" y="118628"/>
                  </a:lnTo>
                  <a:lnTo>
                    <a:pt x="82519" y="119542"/>
                  </a:lnTo>
                  <a:lnTo>
                    <a:pt x="76824" y="120000"/>
                  </a:lnTo>
                  <a:lnTo>
                    <a:pt x="71337" y="119542"/>
                  </a:lnTo>
                  <a:lnTo>
                    <a:pt x="65642" y="118628"/>
                  </a:lnTo>
                  <a:lnTo>
                    <a:pt x="60155" y="116890"/>
                  </a:lnTo>
                  <a:lnTo>
                    <a:pt x="54874" y="114329"/>
                  </a:lnTo>
                  <a:lnTo>
                    <a:pt x="49801" y="111402"/>
                  </a:lnTo>
                  <a:lnTo>
                    <a:pt x="45660" y="107835"/>
                  </a:lnTo>
                  <a:lnTo>
                    <a:pt x="42036" y="104085"/>
                  </a:lnTo>
                  <a:lnTo>
                    <a:pt x="38826" y="99786"/>
                  </a:lnTo>
                  <a:lnTo>
                    <a:pt x="36445" y="95030"/>
                  </a:lnTo>
                  <a:lnTo>
                    <a:pt x="34788" y="90365"/>
                  </a:lnTo>
                  <a:lnTo>
                    <a:pt x="33960" y="85335"/>
                  </a:lnTo>
                  <a:lnTo>
                    <a:pt x="33856" y="80121"/>
                  </a:lnTo>
                  <a:lnTo>
                    <a:pt x="34477" y="75000"/>
                  </a:lnTo>
                  <a:lnTo>
                    <a:pt x="36031" y="69878"/>
                  </a:lnTo>
                  <a:lnTo>
                    <a:pt x="36859" y="66128"/>
                  </a:lnTo>
                  <a:lnTo>
                    <a:pt x="36859" y="62469"/>
                  </a:lnTo>
                  <a:lnTo>
                    <a:pt x="36031" y="58902"/>
                  </a:lnTo>
                  <a:lnTo>
                    <a:pt x="34270" y="55701"/>
                  </a:lnTo>
                  <a:lnTo>
                    <a:pt x="31993" y="52774"/>
                  </a:lnTo>
                  <a:lnTo>
                    <a:pt x="28990" y="50213"/>
                  </a:lnTo>
                  <a:lnTo>
                    <a:pt x="25263" y="48292"/>
                  </a:lnTo>
                  <a:lnTo>
                    <a:pt x="21328" y="47103"/>
                  </a:lnTo>
                  <a:lnTo>
                    <a:pt x="16358" y="45823"/>
                  </a:lnTo>
                  <a:lnTo>
                    <a:pt x="12010" y="43719"/>
                  </a:lnTo>
                  <a:lnTo>
                    <a:pt x="8283" y="41250"/>
                  </a:lnTo>
                  <a:lnTo>
                    <a:pt x="5280" y="38140"/>
                  </a:lnTo>
                  <a:lnTo>
                    <a:pt x="2795" y="34573"/>
                  </a:lnTo>
                  <a:lnTo>
                    <a:pt x="1138" y="30914"/>
                  </a:lnTo>
                  <a:lnTo>
                    <a:pt x="103" y="26981"/>
                  </a:lnTo>
                  <a:lnTo>
                    <a:pt x="0" y="22774"/>
                  </a:lnTo>
                  <a:lnTo>
                    <a:pt x="517" y="18658"/>
                  </a:lnTo>
                  <a:lnTo>
                    <a:pt x="1967" y="14542"/>
                  </a:lnTo>
                  <a:lnTo>
                    <a:pt x="4348" y="10701"/>
                  </a:lnTo>
                  <a:lnTo>
                    <a:pt x="7144" y="7500"/>
                  </a:lnTo>
                  <a:lnTo>
                    <a:pt x="10664" y="4664"/>
                  </a:lnTo>
                  <a:lnTo>
                    <a:pt x="14598" y="2469"/>
                  </a:lnTo>
                  <a:lnTo>
                    <a:pt x="18947" y="1006"/>
                  </a:lnTo>
                  <a:lnTo>
                    <a:pt x="23503" y="91"/>
                  </a:lnTo>
                  <a:lnTo>
                    <a:pt x="28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 txBox="1"/>
            <p:nvPr/>
          </p:nvSpPr>
          <p:spPr>
            <a:xfrm flipH="1">
              <a:off x="2806265" y="2956028"/>
              <a:ext cx="6693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10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3238253" y="3544050"/>
              <a:ext cx="707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 flipH="1">
              <a:off x="3238201" y="3724200"/>
              <a:ext cx="8445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7" name="Shape 2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4022" y="2851716"/>
              <a:ext cx="1352160" cy="1352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Shape 2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7153" y="1679537"/>
              <a:ext cx="2167147" cy="21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/>
            <p:nvPr/>
          </p:nvSpPr>
          <p:spPr>
            <a:xfrm>
              <a:off x="4177304" y="1986754"/>
              <a:ext cx="2513400" cy="19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125" y="0"/>
                  </a:moveTo>
                  <a:lnTo>
                    <a:pt x="41437" y="423"/>
                  </a:lnTo>
                  <a:lnTo>
                    <a:pt x="45692" y="1482"/>
                  </a:lnTo>
                  <a:lnTo>
                    <a:pt x="49668" y="3035"/>
                  </a:lnTo>
                  <a:lnTo>
                    <a:pt x="53532" y="5223"/>
                  </a:lnTo>
                  <a:lnTo>
                    <a:pt x="57060" y="7835"/>
                  </a:lnTo>
                  <a:lnTo>
                    <a:pt x="60307" y="11011"/>
                  </a:lnTo>
                  <a:lnTo>
                    <a:pt x="63275" y="14541"/>
                  </a:lnTo>
                  <a:lnTo>
                    <a:pt x="65907" y="18494"/>
                  </a:lnTo>
                  <a:lnTo>
                    <a:pt x="68259" y="22870"/>
                  </a:lnTo>
                  <a:lnTo>
                    <a:pt x="70107" y="27529"/>
                  </a:lnTo>
                  <a:lnTo>
                    <a:pt x="71563" y="32400"/>
                  </a:lnTo>
                  <a:lnTo>
                    <a:pt x="72571" y="37623"/>
                  </a:lnTo>
                  <a:lnTo>
                    <a:pt x="73131" y="42988"/>
                  </a:lnTo>
                  <a:lnTo>
                    <a:pt x="73579" y="46658"/>
                  </a:lnTo>
                  <a:lnTo>
                    <a:pt x="74475" y="50047"/>
                  </a:lnTo>
                  <a:lnTo>
                    <a:pt x="75818" y="53223"/>
                  </a:lnTo>
                  <a:lnTo>
                    <a:pt x="77498" y="55976"/>
                  </a:lnTo>
                  <a:lnTo>
                    <a:pt x="79570" y="58376"/>
                  </a:lnTo>
                  <a:lnTo>
                    <a:pt x="81866" y="60282"/>
                  </a:lnTo>
                  <a:lnTo>
                    <a:pt x="84386" y="61623"/>
                  </a:lnTo>
                  <a:lnTo>
                    <a:pt x="87186" y="62541"/>
                  </a:lnTo>
                  <a:lnTo>
                    <a:pt x="89986" y="62894"/>
                  </a:lnTo>
                  <a:lnTo>
                    <a:pt x="92953" y="62541"/>
                  </a:lnTo>
                  <a:lnTo>
                    <a:pt x="95081" y="62188"/>
                  </a:lnTo>
                  <a:lnTo>
                    <a:pt x="97377" y="62117"/>
                  </a:lnTo>
                  <a:lnTo>
                    <a:pt x="100681" y="62470"/>
                  </a:lnTo>
                  <a:lnTo>
                    <a:pt x="103929" y="63458"/>
                  </a:lnTo>
                  <a:lnTo>
                    <a:pt x="107008" y="64941"/>
                  </a:lnTo>
                  <a:lnTo>
                    <a:pt x="109808" y="66988"/>
                  </a:lnTo>
                  <a:lnTo>
                    <a:pt x="112328" y="69529"/>
                  </a:lnTo>
                  <a:lnTo>
                    <a:pt x="114568" y="72352"/>
                  </a:lnTo>
                  <a:lnTo>
                    <a:pt x="116472" y="75670"/>
                  </a:lnTo>
                  <a:lnTo>
                    <a:pt x="117984" y="79270"/>
                  </a:lnTo>
                  <a:lnTo>
                    <a:pt x="119104" y="83152"/>
                  </a:lnTo>
                  <a:lnTo>
                    <a:pt x="119832" y="87105"/>
                  </a:lnTo>
                  <a:lnTo>
                    <a:pt x="119999" y="91482"/>
                  </a:lnTo>
                  <a:lnTo>
                    <a:pt x="119720" y="95788"/>
                  </a:lnTo>
                  <a:lnTo>
                    <a:pt x="118936" y="99882"/>
                  </a:lnTo>
                  <a:lnTo>
                    <a:pt x="117760" y="103623"/>
                  </a:lnTo>
                  <a:lnTo>
                    <a:pt x="116136" y="107152"/>
                  </a:lnTo>
                  <a:lnTo>
                    <a:pt x="114120" y="110329"/>
                  </a:lnTo>
                  <a:lnTo>
                    <a:pt x="111880" y="113223"/>
                  </a:lnTo>
                  <a:lnTo>
                    <a:pt x="109248" y="115552"/>
                  </a:lnTo>
                  <a:lnTo>
                    <a:pt x="106392" y="117529"/>
                  </a:lnTo>
                  <a:lnTo>
                    <a:pt x="103313" y="118870"/>
                  </a:lnTo>
                  <a:lnTo>
                    <a:pt x="100177" y="119788"/>
                  </a:lnTo>
                  <a:lnTo>
                    <a:pt x="96705" y="120000"/>
                  </a:lnTo>
                  <a:lnTo>
                    <a:pt x="93457" y="119647"/>
                  </a:lnTo>
                  <a:lnTo>
                    <a:pt x="90321" y="118800"/>
                  </a:lnTo>
                  <a:lnTo>
                    <a:pt x="87466" y="117317"/>
                  </a:lnTo>
                  <a:lnTo>
                    <a:pt x="84666" y="115482"/>
                  </a:lnTo>
                  <a:lnTo>
                    <a:pt x="82202" y="113082"/>
                  </a:lnTo>
                  <a:lnTo>
                    <a:pt x="79962" y="110329"/>
                  </a:lnTo>
                  <a:lnTo>
                    <a:pt x="78058" y="107364"/>
                  </a:lnTo>
                  <a:lnTo>
                    <a:pt x="76434" y="103976"/>
                  </a:lnTo>
                  <a:lnTo>
                    <a:pt x="75258" y="100305"/>
                  </a:lnTo>
                  <a:lnTo>
                    <a:pt x="74195" y="97270"/>
                  </a:lnTo>
                  <a:lnTo>
                    <a:pt x="72739" y="94517"/>
                  </a:lnTo>
                  <a:lnTo>
                    <a:pt x="71115" y="92117"/>
                  </a:lnTo>
                  <a:lnTo>
                    <a:pt x="69211" y="90070"/>
                  </a:lnTo>
                  <a:lnTo>
                    <a:pt x="67083" y="88517"/>
                  </a:lnTo>
                  <a:lnTo>
                    <a:pt x="64787" y="87247"/>
                  </a:lnTo>
                  <a:lnTo>
                    <a:pt x="62379" y="86470"/>
                  </a:lnTo>
                  <a:lnTo>
                    <a:pt x="59860" y="86117"/>
                  </a:lnTo>
                  <a:lnTo>
                    <a:pt x="57340" y="86258"/>
                  </a:lnTo>
                  <a:lnTo>
                    <a:pt x="54820" y="86823"/>
                  </a:lnTo>
                  <a:lnTo>
                    <a:pt x="52300" y="87952"/>
                  </a:lnTo>
                  <a:lnTo>
                    <a:pt x="48492" y="89858"/>
                  </a:lnTo>
                  <a:lnTo>
                    <a:pt x="44517" y="91341"/>
                  </a:lnTo>
                  <a:lnTo>
                    <a:pt x="40373" y="92117"/>
                  </a:lnTo>
                  <a:lnTo>
                    <a:pt x="36117" y="92470"/>
                  </a:lnTo>
                  <a:lnTo>
                    <a:pt x="31917" y="92047"/>
                  </a:lnTo>
                  <a:lnTo>
                    <a:pt x="27774" y="91129"/>
                  </a:lnTo>
                  <a:lnTo>
                    <a:pt x="23798" y="89505"/>
                  </a:lnTo>
                  <a:lnTo>
                    <a:pt x="20102" y="87458"/>
                  </a:lnTo>
                  <a:lnTo>
                    <a:pt x="16574" y="84847"/>
                  </a:lnTo>
                  <a:lnTo>
                    <a:pt x="13327" y="81882"/>
                  </a:lnTo>
                  <a:lnTo>
                    <a:pt x="10359" y="78494"/>
                  </a:lnTo>
                  <a:lnTo>
                    <a:pt x="7727" y="74611"/>
                  </a:lnTo>
                  <a:lnTo>
                    <a:pt x="5375" y="70376"/>
                  </a:lnTo>
                  <a:lnTo>
                    <a:pt x="3471" y="66000"/>
                  </a:lnTo>
                  <a:lnTo>
                    <a:pt x="1959" y="61200"/>
                  </a:lnTo>
                  <a:lnTo>
                    <a:pt x="783" y="56188"/>
                  </a:lnTo>
                  <a:lnTo>
                    <a:pt x="167" y="50964"/>
                  </a:lnTo>
                  <a:lnTo>
                    <a:pt x="0" y="45600"/>
                  </a:lnTo>
                  <a:lnTo>
                    <a:pt x="223" y="40235"/>
                  </a:lnTo>
                  <a:lnTo>
                    <a:pt x="1063" y="35011"/>
                  </a:lnTo>
                  <a:lnTo>
                    <a:pt x="2295" y="30000"/>
                  </a:lnTo>
                  <a:lnTo>
                    <a:pt x="3919" y="25341"/>
                  </a:lnTo>
                  <a:lnTo>
                    <a:pt x="5935" y="20894"/>
                  </a:lnTo>
                  <a:lnTo>
                    <a:pt x="8343" y="16800"/>
                  </a:lnTo>
                  <a:lnTo>
                    <a:pt x="11087" y="13058"/>
                  </a:lnTo>
                  <a:lnTo>
                    <a:pt x="14111" y="9741"/>
                  </a:lnTo>
                  <a:lnTo>
                    <a:pt x="17358" y="6776"/>
                  </a:lnTo>
                  <a:lnTo>
                    <a:pt x="20998" y="4447"/>
                  </a:lnTo>
                  <a:lnTo>
                    <a:pt x="24750" y="2470"/>
                  </a:lnTo>
                  <a:lnTo>
                    <a:pt x="28726" y="988"/>
                  </a:lnTo>
                  <a:lnTo>
                    <a:pt x="32869" y="211"/>
                  </a:lnTo>
                  <a:lnTo>
                    <a:pt x="37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4364959" y="2260495"/>
              <a:ext cx="979499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31" name="Shape 231"/>
            <p:cNvSpPr txBox="1"/>
            <p:nvPr/>
          </p:nvSpPr>
          <p:spPr>
            <a:xfrm flipH="1">
              <a:off x="4364998" y="2733375"/>
              <a:ext cx="13521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text. Insert your desired text here. 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5608175" y="3078672"/>
              <a:ext cx="1002599" cy="142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561" y="0"/>
                  </a:moveTo>
                  <a:lnTo>
                    <a:pt x="80421" y="792"/>
                  </a:lnTo>
                  <a:lnTo>
                    <a:pt x="88000" y="2475"/>
                  </a:lnTo>
                  <a:lnTo>
                    <a:pt x="95017" y="4851"/>
                  </a:lnTo>
                  <a:lnTo>
                    <a:pt x="101333" y="7821"/>
                  </a:lnTo>
                  <a:lnTo>
                    <a:pt x="106947" y="11485"/>
                  </a:lnTo>
                  <a:lnTo>
                    <a:pt x="111719" y="15841"/>
                  </a:lnTo>
                  <a:lnTo>
                    <a:pt x="115508" y="20594"/>
                  </a:lnTo>
                  <a:lnTo>
                    <a:pt x="118175" y="25940"/>
                  </a:lnTo>
                  <a:lnTo>
                    <a:pt x="119859" y="31683"/>
                  </a:lnTo>
                  <a:lnTo>
                    <a:pt x="120000" y="37029"/>
                  </a:lnTo>
                  <a:lnTo>
                    <a:pt x="119157" y="42475"/>
                  </a:lnTo>
                  <a:lnTo>
                    <a:pt x="117052" y="47425"/>
                  </a:lnTo>
                  <a:lnTo>
                    <a:pt x="114105" y="52178"/>
                  </a:lnTo>
                  <a:lnTo>
                    <a:pt x="110315" y="56732"/>
                  </a:lnTo>
                  <a:lnTo>
                    <a:pt x="105543" y="60495"/>
                  </a:lnTo>
                  <a:lnTo>
                    <a:pt x="99929" y="64059"/>
                  </a:lnTo>
                  <a:lnTo>
                    <a:pt x="93614" y="66732"/>
                  </a:lnTo>
                  <a:lnTo>
                    <a:pt x="86877" y="69009"/>
                  </a:lnTo>
                  <a:lnTo>
                    <a:pt x="79298" y="70396"/>
                  </a:lnTo>
                  <a:lnTo>
                    <a:pt x="74666" y="71485"/>
                  </a:lnTo>
                  <a:lnTo>
                    <a:pt x="70315" y="73168"/>
                  </a:lnTo>
                  <a:lnTo>
                    <a:pt x="66947" y="75346"/>
                  </a:lnTo>
                  <a:lnTo>
                    <a:pt x="64000" y="78118"/>
                  </a:lnTo>
                  <a:lnTo>
                    <a:pt x="61894" y="81089"/>
                  </a:lnTo>
                  <a:lnTo>
                    <a:pt x="60771" y="84257"/>
                  </a:lnTo>
                  <a:lnTo>
                    <a:pt x="60631" y="87821"/>
                  </a:lnTo>
                  <a:lnTo>
                    <a:pt x="61473" y="91287"/>
                  </a:lnTo>
                  <a:lnTo>
                    <a:pt x="62456" y="93366"/>
                  </a:lnTo>
                  <a:lnTo>
                    <a:pt x="62877" y="95445"/>
                  </a:lnTo>
                  <a:lnTo>
                    <a:pt x="62877" y="99900"/>
                  </a:lnTo>
                  <a:lnTo>
                    <a:pt x="61754" y="104257"/>
                  </a:lnTo>
                  <a:lnTo>
                    <a:pt x="59508" y="108217"/>
                  </a:lnTo>
                  <a:lnTo>
                    <a:pt x="56140" y="111881"/>
                  </a:lnTo>
                  <a:lnTo>
                    <a:pt x="51789" y="114950"/>
                  </a:lnTo>
                  <a:lnTo>
                    <a:pt x="46877" y="117326"/>
                  </a:lnTo>
                  <a:lnTo>
                    <a:pt x="41122" y="119108"/>
                  </a:lnTo>
                  <a:lnTo>
                    <a:pt x="35087" y="120000"/>
                  </a:lnTo>
                  <a:lnTo>
                    <a:pt x="28771" y="120000"/>
                  </a:lnTo>
                  <a:lnTo>
                    <a:pt x="22596" y="119207"/>
                  </a:lnTo>
                  <a:lnTo>
                    <a:pt x="16982" y="117623"/>
                  </a:lnTo>
                  <a:lnTo>
                    <a:pt x="11789" y="115247"/>
                  </a:lnTo>
                  <a:lnTo>
                    <a:pt x="7438" y="112277"/>
                  </a:lnTo>
                  <a:lnTo>
                    <a:pt x="4070" y="108712"/>
                  </a:lnTo>
                  <a:lnTo>
                    <a:pt x="1543" y="104752"/>
                  </a:lnTo>
                  <a:lnTo>
                    <a:pt x="280" y="100297"/>
                  </a:lnTo>
                  <a:lnTo>
                    <a:pt x="0" y="96237"/>
                  </a:lnTo>
                  <a:lnTo>
                    <a:pt x="982" y="92277"/>
                  </a:lnTo>
                  <a:lnTo>
                    <a:pt x="2807" y="88613"/>
                  </a:lnTo>
                  <a:lnTo>
                    <a:pt x="5473" y="85247"/>
                  </a:lnTo>
                  <a:lnTo>
                    <a:pt x="9122" y="82376"/>
                  </a:lnTo>
                  <a:lnTo>
                    <a:pt x="13192" y="79801"/>
                  </a:lnTo>
                  <a:lnTo>
                    <a:pt x="17824" y="77920"/>
                  </a:lnTo>
                  <a:lnTo>
                    <a:pt x="22175" y="76039"/>
                  </a:lnTo>
                  <a:lnTo>
                    <a:pt x="25543" y="73564"/>
                  </a:lnTo>
                  <a:lnTo>
                    <a:pt x="28070" y="70693"/>
                  </a:lnTo>
                  <a:lnTo>
                    <a:pt x="29894" y="67722"/>
                  </a:lnTo>
                  <a:lnTo>
                    <a:pt x="30736" y="64356"/>
                  </a:lnTo>
                  <a:lnTo>
                    <a:pt x="30596" y="61188"/>
                  </a:lnTo>
                  <a:lnTo>
                    <a:pt x="29473" y="57821"/>
                  </a:lnTo>
                  <a:lnTo>
                    <a:pt x="27368" y="54653"/>
                  </a:lnTo>
                  <a:lnTo>
                    <a:pt x="23719" y="50000"/>
                  </a:lnTo>
                  <a:lnTo>
                    <a:pt x="21333" y="44851"/>
                  </a:lnTo>
                  <a:lnTo>
                    <a:pt x="19929" y="39504"/>
                  </a:lnTo>
                  <a:lnTo>
                    <a:pt x="19649" y="33663"/>
                  </a:lnTo>
                  <a:lnTo>
                    <a:pt x="20631" y="28118"/>
                  </a:lnTo>
                  <a:lnTo>
                    <a:pt x="22877" y="22673"/>
                  </a:lnTo>
                  <a:lnTo>
                    <a:pt x="26245" y="17722"/>
                  </a:lnTo>
                  <a:lnTo>
                    <a:pt x="30736" y="13267"/>
                  </a:lnTo>
                  <a:lnTo>
                    <a:pt x="35929" y="9306"/>
                  </a:lnTo>
                  <a:lnTo>
                    <a:pt x="42105" y="5940"/>
                  </a:lnTo>
                  <a:lnTo>
                    <a:pt x="48842" y="3267"/>
                  </a:lnTo>
                  <a:lnTo>
                    <a:pt x="56280" y="1287"/>
                  </a:lnTo>
                  <a:lnTo>
                    <a:pt x="64421" y="198"/>
                  </a:lnTo>
                  <a:lnTo>
                    <a:pt x="72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 txBox="1"/>
            <p:nvPr/>
          </p:nvSpPr>
          <p:spPr>
            <a:xfrm flipH="1">
              <a:off x="5887587" y="3330130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 flipH="1">
              <a:off x="5573435" y="4073250"/>
              <a:ext cx="5930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8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5887700" y="3149975"/>
              <a:ext cx="593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</p:grpSp>
      <p:cxnSp>
        <p:nvCxnSpPr>
          <p:cNvPr id="39" name="Shape 124"/>
          <p:cNvCxnSpPr/>
          <p:nvPr/>
        </p:nvCxnSpPr>
        <p:spPr>
          <a:xfrm>
            <a:off x="3289798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2" name="Picture 4" descr="Trong hÃ¬nh áº£nh cÃ³ thá» cÃ³: 2 ngÆ°á»i, bao gá»m Kien Luong Trung, má»i ngÆ°á»i Äang cÆ°á»i, má»i ngÆ°á»i Äang Äá»©ng, mÅ©, hoa vÃ  ngoÃ i trá»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25" y="2537836"/>
            <a:ext cx="1293506" cy="17305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Trong hÃ¬nh áº£nh cÃ³ thá» cÃ³: Mai Gia TÃº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156" y="3743901"/>
            <a:ext cx="895997" cy="11950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Trong hÃ¬nh áº£nh cÃ³ thá» cÃ³: 2 ngÆ°á»i, má»i ngÆ°á»i Äang cÆ°á»i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9" t="16773" r="15500" b="17535"/>
          <a:stretch/>
        </p:blipFill>
        <p:spPr bwMode="auto">
          <a:xfrm>
            <a:off x="2874655" y="4258506"/>
            <a:ext cx="852308" cy="11387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5" t="19077"/>
          <a:stretch/>
        </p:blipFill>
        <p:spPr>
          <a:xfrm>
            <a:off x="1571372" y="1992234"/>
            <a:ext cx="998417" cy="13162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TextBox 47"/>
          <p:cNvSpPr txBox="1"/>
          <p:nvPr/>
        </p:nvSpPr>
        <p:spPr>
          <a:xfrm>
            <a:off x="388771" y="2519548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DAI THANG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78065" y="477291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NGO NGOC TUYEN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33852" y="6432538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QUOC DAT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32786" y="427095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MAI GIA TU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20158" y="2519548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VU SY TUNG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56284" y="4540732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MR.LUONG TRUNG KIEN</a:t>
            </a:r>
          </a:p>
        </p:txBody>
      </p:sp>
      <p:sp>
        <p:nvSpPr>
          <p:cNvPr id="55" name="Shape 556"/>
          <p:cNvSpPr/>
          <p:nvPr/>
        </p:nvSpPr>
        <p:spPr>
          <a:xfrm>
            <a:off x="900290" y="1325993"/>
            <a:ext cx="214343" cy="33000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chemeClr val="tx1"/>
          </a:solidFill>
          <a:ln w="952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05680" y="5207031"/>
            <a:ext cx="1182340" cy="835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61456" y="2205625"/>
            <a:ext cx="1193800" cy="9249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5557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0384" y="555892"/>
            <a:ext cx="6010417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493564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6409" y="1062106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Account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95218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Level2-Manage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322" y="1062106"/>
            <a:ext cx="4048535" cy="558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3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62401" y="555892"/>
            <a:ext cx="602776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243558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2-ManageProdu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37" y="870781"/>
            <a:ext cx="3954063" cy="54077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9" y="1062106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8" y="2952186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16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24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7429" y="555892"/>
            <a:ext cx="596273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50061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3-ManageProductInSto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45" y="850766"/>
            <a:ext cx="4017108" cy="542585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9" y="1062106"/>
            <a:ext cx="362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In Store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95218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61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Reliability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2" y="2242233"/>
            <a:ext cx="2438327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The application will notify the user of the disconnection issue if the network had been disconnected in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If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rejects the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permission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to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use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GPS service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, some function will have been blocked out</a:t>
            </a: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411783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Availability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411783" y="2305451"/>
            <a:ext cx="2593224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application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should be available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anywhere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users want to use it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Usage frequency: </a:t>
            </a:r>
            <a:r>
              <a:rPr lang="en-US" sz="1600" b="1" i="1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Daily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256139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Security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256139" y="2154439"/>
            <a:ext cx="2366314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account password is encrypted by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MD5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library when interacting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between</a:t>
            </a:r>
            <a:r>
              <a:rPr lang="en-US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client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and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server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 server has ability to detect DDoS attacks</a:t>
            </a:r>
            <a:endParaRPr lang="en-US" sz="1600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Maintainability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2" y="2242233"/>
            <a:ext cx="2694599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easy to maintain</a:t>
            </a:r>
            <a:r>
              <a:rPr lang="en-US" sz="1600" b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or change the system due to the fact that it is divided into small parts with the person responsible for each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Back-end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should be developed based on </a:t>
            </a:r>
            <a:r>
              <a:rPr lang="en-US" sz="16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MVC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paradigm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 order to increase maintainability and extensibility</a:t>
            </a:r>
            <a:endParaRPr lang="en-US" sz="1600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743677" y="1589183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Performance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730131" y="2169984"/>
            <a:ext cx="2460696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 front-end uses clever techniques of Glider library for Android to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minimize the number of costly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DOM operations required to update user interface</a:t>
            </a:r>
            <a:endParaRPr lang="en-US" sz="1600" dirty="0" smtClean="0">
              <a:latin typeface="Pristina" panose="03060402040406080204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Load time of single screen is not more than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3 seconds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in standard network environment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531417" y="1589185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Privacy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531417" y="2169984"/>
            <a:ext cx="2131676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request access permission before using service user’s current device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Users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can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disallow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access permission in current device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Design Description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4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67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System Archietecture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13" y="870782"/>
            <a:ext cx="5849341" cy="58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555892"/>
            <a:ext cx="608872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3746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 descr="https://scontent.fhan2-2.fna.fbcdn.net/v/t1.15752-9/39211686_2099707480104214_6869714445224902656_n.png?_nc_cat=0&amp;oh=c657ac16ca9196330e9bd73cf76dbbb7&amp;oe=5BF3F13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0" y="999797"/>
            <a:ext cx="6590951" cy="520831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3222456" y="6304743"/>
            <a:ext cx="315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 Database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38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555892"/>
            <a:ext cx="608872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3746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478540" y="5814014"/>
            <a:ext cx="20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https://scontent.fhan2-2.fna.fbcdn.net/v/t1.15752-9/40074872_232998294057282_4348321733392990208_n.png?_nc_cat=0&amp;oh=6dae5996e6a3315a637d4e03c0a498e9&amp;oe=5C30D2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03" y="1509911"/>
            <a:ext cx="6601182" cy="37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32932" y="535710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Store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14078" y="5347877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0903" y="1381841"/>
            <a:ext cx="2920536" cy="38745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29448" y="1381839"/>
            <a:ext cx="2920536" cy="38745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14" y="1509910"/>
            <a:ext cx="2733675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555892"/>
            <a:ext cx="62580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20528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Káº¿t quáº£ hÃ¬nh áº£nh cho material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5" y="1265260"/>
            <a:ext cx="6113800" cy="473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372351" y="2212396"/>
            <a:ext cx="125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Simplify</a:t>
            </a:r>
            <a:endParaRPr lang="en-US" sz="1800" b="1" i="1" dirty="0">
              <a:latin typeface="Lora" panose="020B0604020202020204" charset="0"/>
            </a:endParaRPr>
          </a:p>
        </p:txBody>
      </p:sp>
      <p:pic>
        <p:nvPicPr>
          <p:cNvPr id="40" name="Picture 5" descr="Káº¿t quáº£ hÃ¬nh áº£nh cho simplif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80" y="2204877"/>
            <a:ext cx="444188" cy="5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Users\Chamander\Downloads\icons8-easy-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77" y="3362590"/>
            <a:ext cx="407565" cy="5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372350" y="3347537"/>
            <a:ext cx="137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Easy to use</a:t>
            </a:r>
            <a:endParaRPr lang="en-US" sz="1800" b="1" i="1" dirty="0"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3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145143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Outline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471324" y="1501951"/>
            <a:ext cx="4363448" cy="125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" name="Shape 124"/>
          <p:cNvCxnSpPr/>
          <p:nvPr/>
        </p:nvCxnSpPr>
        <p:spPr>
          <a:xfrm flipV="1">
            <a:off x="-8267886" y="4262010"/>
            <a:ext cx="8133167" cy="35377"/>
          </a:xfrm>
          <a:prstGeom prst="straightConnector1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156369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517706" y="3892352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730280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019665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381002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593576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pe 101"/>
          <p:cNvSpPr txBox="1"/>
          <p:nvPr/>
        </p:nvSpPr>
        <p:spPr>
          <a:xfrm>
            <a:off x="1209021" y="3993056"/>
            <a:ext cx="335299" cy="485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63" name="Shape 101"/>
          <p:cNvSpPr txBox="1"/>
          <p:nvPr/>
        </p:nvSpPr>
        <p:spPr>
          <a:xfrm>
            <a:off x="2594188" y="4030952"/>
            <a:ext cx="306329" cy="3497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" name="Shape 101"/>
          <p:cNvSpPr txBox="1"/>
          <p:nvPr/>
        </p:nvSpPr>
        <p:spPr>
          <a:xfrm>
            <a:off x="3816395" y="3985800"/>
            <a:ext cx="274295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Shape 101"/>
          <p:cNvSpPr txBox="1"/>
          <p:nvPr/>
        </p:nvSpPr>
        <p:spPr>
          <a:xfrm>
            <a:off x="5105459" y="3993326"/>
            <a:ext cx="267154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Shape 101"/>
          <p:cNvSpPr txBox="1"/>
          <p:nvPr/>
        </p:nvSpPr>
        <p:spPr>
          <a:xfrm>
            <a:off x="6463693" y="4003861"/>
            <a:ext cx="288389" cy="4569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Shape 101"/>
          <p:cNvSpPr txBox="1"/>
          <p:nvPr/>
        </p:nvSpPr>
        <p:spPr>
          <a:xfrm>
            <a:off x="7682626" y="3993057"/>
            <a:ext cx="292119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1383254" y="3012661"/>
            <a:ext cx="0" cy="8977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533951" y="3993057"/>
            <a:ext cx="0" cy="10390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0"/>
          </p:cNvCxnSpPr>
          <p:nvPr/>
        </p:nvCxnSpPr>
        <p:spPr>
          <a:xfrm flipH="1" flipV="1">
            <a:off x="3949366" y="3012662"/>
            <a:ext cx="4176" cy="9731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0" idx="0"/>
          </p:cNvCxnSpPr>
          <p:nvPr/>
        </p:nvCxnSpPr>
        <p:spPr>
          <a:xfrm flipV="1">
            <a:off x="6607887" y="3012661"/>
            <a:ext cx="0" cy="8977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-829779" y="5472854"/>
            <a:ext cx="649" cy="10390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-526613" y="5300675"/>
            <a:ext cx="8062" cy="100515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200"/>
          <p:cNvSpPr txBox="1">
            <a:spLocks/>
          </p:cNvSpPr>
          <p:nvPr/>
        </p:nvSpPr>
        <p:spPr>
          <a:xfrm>
            <a:off x="807611" y="2452275"/>
            <a:ext cx="1451436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Introduction</a:t>
            </a:r>
            <a:endParaRPr lang="en" sz="1800" dirty="0"/>
          </a:p>
        </p:txBody>
      </p:sp>
      <p:sp>
        <p:nvSpPr>
          <p:cNvPr id="88" name="Shape 200"/>
          <p:cNvSpPr txBox="1">
            <a:spLocks/>
          </p:cNvSpPr>
          <p:nvPr/>
        </p:nvSpPr>
        <p:spPr>
          <a:xfrm>
            <a:off x="1773042" y="5605066"/>
            <a:ext cx="2010456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Project Management </a:t>
            </a:r>
            <a:r>
              <a:rPr lang="en" sz="1400" dirty="0">
                <a:highlight>
                  <a:srgbClr val="FFCD00"/>
                </a:highlight>
              </a:rPr>
              <a:t>P</a:t>
            </a:r>
            <a:r>
              <a:rPr lang="en" sz="1400" dirty="0" smtClean="0">
                <a:highlight>
                  <a:srgbClr val="FFCD00"/>
                </a:highlight>
              </a:rPr>
              <a:t>lan</a:t>
            </a:r>
            <a:endParaRPr lang="en" sz="1400" dirty="0"/>
          </a:p>
        </p:txBody>
      </p:sp>
      <p:sp>
        <p:nvSpPr>
          <p:cNvPr id="89" name="Shape 200"/>
          <p:cNvSpPr txBox="1">
            <a:spLocks/>
          </p:cNvSpPr>
          <p:nvPr/>
        </p:nvSpPr>
        <p:spPr>
          <a:xfrm>
            <a:off x="3328260" y="2116376"/>
            <a:ext cx="1964877" cy="6893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Requirement </a:t>
            </a:r>
            <a:r>
              <a:rPr lang="en" sz="1400" dirty="0" smtClean="0"/>
              <a:t>Specification</a:t>
            </a:r>
            <a:endParaRPr lang="en" sz="1400" dirty="0"/>
          </a:p>
        </p:txBody>
      </p:sp>
      <p:sp>
        <p:nvSpPr>
          <p:cNvPr id="90" name="Shape 200"/>
          <p:cNvSpPr txBox="1">
            <a:spLocks/>
          </p:cNvSpPr>
          <p:nvPr/>
        </p:nvSpPr>
        <p:spPr>
          <a:xfrm>
            <a:off x="4310698" y="5613901"/>
            <a:ext cx="183144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Design</a:t>
            </a:r>
            <a:r>
              <a:rPr lang="en" sz="1400" dirty="0" smtClean="0"/>
              <a:t> Description</a:t>
            </a:r>
            <a:endParaRPr lang="en" sz="1800" dirty="0"/>
          </a:p>
        </p:txBody>
      </p:sp>
      <p:sp>
        <p:nvSpPr>
          <p:cNvPr id="91" name="Shape 200"/>
          <p:cNvSpPr txBox="1">
            <a:spLocks/>
          </p:cNvSpPr>
          <p:nvPr/>
        </p:nvSpPr>
        <p:spPr>
          <a:xfrm>
            <a:off x="5878693" y="2232187"/>
            <a:ext cx="1458387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Testing</a:t>
            </a:r>
            <a:endParaRPr lang="en" sz="1800" dirty="0"/>
          </a:p>
        </p:txBody>
      </p:sp>
      <p:sp>
        <p:nvSpPr>
          <p:cNvPr id="92" name="Shape 200"/>
          <p:cNvSpPr txBox="1">
            <a:spLocks/>
          </p:cNvSpPr>
          <p:nvPr/>
        </p:nvSpPr>
        <p:spPr>
          <a:xfrm>
            <a:off x="7094743" y="5529253"/>
            <a:ext cx="1563482" cy="4674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Demo </a:t>
            </a:r>
            <a:r>
              <a:rPr lang="en" sz="1400" dirty="0" smtClean="0">
                <a:highlight>
                  <a:srgbClr val="FFCD00"/>
                </a:highlight>
              </a:rPr>
              <a:t>and</a:t>
            </a:r>
            <a:r>
              <a:rPr lang="en" sz="1400" dirty="0" smtClean="0"/>
              <a:t> Q&amp;A</a:t>
            </a:r>
            <a:endParaRPr lang="en" sz="1800" dirty="0"/>
          </a:p>
        </p:txBody>
      </p:sp>
      <p:grpSp>
        <p:nvGrpSpPr>
          <p:cNvPr id="151" name="Shape 753"/>
          <p:cNvGrpSpPr/>
          <p:nvPr/>
        </p:nvGrpSpPr>
        <p:grpSpPr>
          <a:xfrm>
            <a:off x="921904" y="1364776"/>
            <a:ext cx="183566" cy="280885"/>
            <a:chOff x="5973900" y="318475"/>
            <a:chExt cx="401900" cy="380575"/>
          </a:xfrm>
        </p:grpSpPr>
        <p:sp>
          <p:nvSpPr>
            <p:cNvPr id="152" name="Shape 75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755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75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75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75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75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76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76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76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76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76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765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76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76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27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96 -0.00586 L 0.96546 -0.00247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74" y="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11 -0.01358 L 0.3585 0.075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4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372 -0.22624 L 0.66372 -0.1512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1268 -0.20247 L 0.91302 -0.1123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50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/>
      <p:bldP spid="65" grpId="0"/>
      <p:bldP spid="66" grpId="0"/>
      <p:bldP spid="67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555892"/>
            <a:ext cx="62580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20528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Home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08" y="1327694"/>
            <a:ext cx="1558292" cy="41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 descr="Log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50" y="1327694"/>
            <a:ext cx="1558292" cy="410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 descr="Find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38" y="1327693"/>
            <a:ext cx="1563744" cy="41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5268" y="5711614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Home Screen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50436" y="5708470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Cửa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hàng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gần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đây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33627" y="5712921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Đăng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nhập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</p:spTree>
    <p:extLst>
      <p:ext uri="{BB962C8B-B14F-4D97-AF65-F5344CB8AC3E}">
        <p14:creationId xmlns:p14="http://schemas.microsoft.com/office/powerpoint/2010/main" val="12354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1" y="555892"/>
            <a:ext cx="574328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272006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3S Front-end C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1" y="881503"/>
            <a:ext cx="6390910" cy="540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05283" y="6286420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Front-end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34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1" y="555892"/>
            <a:ext cx="574328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272006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06223" y="6260523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ack-end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4" name="Picture 33" descr="https://scontent.fhan2-2.fna.fbcdn.net/v/t1.15752-9/39860176_1327529507382857_6152093901906771968_n.png?_nc_cat=0&amp;oh=51bb861a80816af32b8100b3a5aee94a&amp;oe=5C3719E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0" y="846293"/>
            <a:ext cx="6448213" cy="5414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9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318234" y="545260"/>
            <a:ext cx="3825766" cy="1510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3791417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Find Nearby Store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Function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36" y="1360243"/>
            <a:ext cx="1896533" cy="4988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62" y="1360242"/>
            <a:ext cx="1890800" cy="5497759"/>
          </a:xfrm>
          <a:prstGeom prst="rect">
            <a:avLst/>
          </a:prstGeom>
        </p:spPr>
      </p:pic>
      <p:sp>
        <p:nvSpPr>
          <p:cNvPr id="32" name="Shape 332"/>
          <p:cNvSpPr/>
          <p:nvPr/>
        </p:nvSpPr>
        <p:spPr>
          <a:xfrm>
            <a:off x="4996102" y="882233"/>
            <a:ext cx="2075120" cy="555187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2"/>
          <p:cNvSpPr/>
          <p:nvPr/>
        </p:nvSpPr>
        <p:spPr>
          <a:xfrm>
            <a:off x="1837342" y="882231"/>
            <a:ext cx="2075120" cy="555187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8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1" y="555892"/>
            <a:ext cx="649512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196822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44801" y="6231466"/>
            <a:ext cx="409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Find Nearby Store Class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3" name="Picture 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29" y="979781"/>
            <a:ext cx="6170894" cy="52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1" y="555892"/>
            <a:ext cx="649512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196822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21566" y="6231466"/>
            <a:ext cx="307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 Controller Class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31" y="979781"/>
            <a:ext cx="6170893" cy="52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36907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Sequence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Find Nearby Store By Product With Product N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70" y="951991"/>
            <a:ext cx="6224483" cy="510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0" y="2695485"/>
            <a:ext cx="377516" cy="5033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4" y="1592882"/>
            <a:ext cx="381561" cy="50874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95974" y="1807169"/>
            <a:ext cx="1156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5975" y="2881677"/>
            <a:ext cx="164799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Result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nearby store list which have products customer need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846751" y="6159126"/>
            <a:ext cx="4348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Find Nearby </a:t>
            </a:r>
            <a:r>
              <a:rPr lang="en-US" b="1" i="1" dirty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tore by Product Sequence Diagram</a:t>
            </a:r>
            <a:endParaRPr lang="en-US" b="1" i="1" dirty="0">
              <a:latin typeface="Lora" panose="020B060402020202020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4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Testing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5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870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474932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362059" y="1328544"/>
            <a:ext cx="1597025" cy="715433"/>
            <a:chOff x="3964" y="2071"/>
            <a:chExt cx="1484" cy="330"/>
          </a:xfrm>
        </p:grpSpPr>
        <p:sp>
          <p:nvSpPr>
            <p:cNvPr id="55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6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2870033" y="1500737"/>
            <a:ext cx="31533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Preparation of Acceptance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3131513" y="5836696"/>
            <a:ext cx="2891912" cy="715433"/>
            <a:chOff x="3964" y="2071"/>
            <a:chExt cx="1484" cy="330"/>
          </a:xfrm>
        </p:grpSpPr>
        <p:sp>
          <p:nvSpPr>
            <p:cNvPr id="73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74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75" name="Text Box 83"/>
          <p:cNvSpPr txBox="1">
            <a:spLocks noChangeArrowheads="1"/>
          </p:cNvSpPr>
          <p:nvPr/>
        </p:nvSpPr>
        <p:spPr bwMode="black">
          <a:xfrm>
            <a:off x="3727073" y="5974510"/>
            <a:ext cx="16891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 b="0" i="0" dirty="0" smtClean="0"/>
              <a:t>Implementation</a:t>
            </a:r>
            <a:endParaRPr lang="en-US" altLang="en-US" sz="1500" b="0" i="0" dirty="0"/>
          </a:p>
        </p:txBody>
      </p:sp>
      <p:grpSp>
        <p:nvGrpSpPr>
          <p:cNvPr id="82" name="Group 81"/>
          <p:cNvGrpSpPr>
            <a:grpSpLocks/>
          </p:cNvGrpSpPr>
          <p:nvPr/>
        </p:nvGrpSpPr>
        <p:grpSpPr bwMode="auto">
          <a:xfrm>
            <a:off x="7177018" y="1333804"/>
            <a:ext cx="1597025" cy="715433"/>
            <a:chOff x="3964" y="2071"/>
            <a:chExt cx="1484" cy="330"/>
          </a:xfrm>
        </p:grpSpPr>
        <p:sp>
          <p:nvSpPr>
            <p:cNvPr id="83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84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cxnSp>
        <p:nvCxnSpPr>
          <p:cNvPr id="94" name="AutoShape 96"/>
          <p:cNvCxnSpPr>
            <a:cxnSpLocks noChangeShapeType="1"/>
            <a:stCxn id="83" idx="2"/>
          </p:cNvCxnSpPr>
          <p:nvPr/>
        </p:nvCxnSpPr>
        <p:spPr bwMode="black">
          <a:xfrm flipH="1">
            <a:off x="5456240" y="2049236"/>
            <a:ext cx="2519291" cy="3787459"/>
          </a:xfrm>
          <a:prstGeom prst="straightConnector1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AutoShape 96"/>
          <p:cNvCxnSpPr>
            <a:cxnSpLocks noChangeShapeType="1"/>
            <a:stCxn id="55" idx="2"/>
          </p:cNvCxnSpPr>
          <p:nvPr/>
        </p:nvCxnSpPr>
        <p:spPr bwMode="black">
          <a:xfrm>
            <a:off x="1160572" y="2043977"/>
            <a:ext cx="2497029" cy="3792719"/>
          </a:xfrm>
          <a:prstGeom prst="straightConnector1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4" name="Group 103"/>
          <p:cNvGrpSpPr>
            <a:grpSpLocks/>
          </p:cNvGrpSpPr>
          <p:nvPr/>
        </p:nvGrpSpPr>
        <p:grpSpPr bwMode="auto">
          <a:xfrm>
            <a:off x="2242567" y="4699444"/>
            <a:ext cx="1524467" cy="715433"/>
            <a:chOff x="3964" y="2071"/>
            <a:chExt cx="1484" cy="330"/>
          </a:xfrm>
        </p:grpSpPr>
        <p:sp>
          <p:nvSpPr>
            <p:cNvPr id="105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6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Group 106"/>
          <p:cNvGrpSpPr>
            <a:grpSpLocks/>
          </p:cNvGrpSpPr>
          <p:nvPr/>
        </p:nvGrpSpPr>
        <p:grpSpPr bwMode="auto">
          <a:xfrm>
            <a:off x="696390" y="2473401"/>
            <a:ext cx="1711325" cy="715433"/>
            <a:chOff x="3964" y="2071"/>
            <a:chExt cx="1484" cy="330"/>
          </a:xfrm>
        </p:grpSpPr>
        <p:sp>
          <p:nvSpPr>
            <p:cNvPr id="108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9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Text Box 83"/>
          <p:cNvSpPr txBox="1">
            <a:spLocks noChangeArrowheads="1"/>
          </p:cNvSpPr>
          <p:nvPr/>
        </p:nvSpPr>
        <p:spPr bwMode="black">
          <a:xfrm>
            <a:off x="2252091" y="4845493"/>
            <a:ext cx="14749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Detailed Design</a:t>
            </a:r>
            <a:endParaRPr lang="en-US" altLang="en-US" sz="1200" b="0" i="0" dirty="0"/>
          </a:p>
        </p:txBody>
      </p:sp>
      <p:sp>
        <p:nvSpPr>
          <p:cNvPr id="111" name="Text Box 95"/>
          <p:cNvSpPr txBox="1">
            <a:spLocks noChangeArrowheads="1"/>
          </p:cNvSpPr>
          <p:nvPr/>
        </p:nvSpPr>
        <p:spPr bwMode="black">
          <a:xfrm>
            <a:off x="826564" y="2524201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Analyze Requirements</a:t>
            </a:r>
            <a:endParaRPr lang="en-US" altLang="en-US" sz="1200" i="0" dirty="0"/>
          </a:p>
        </p:txBody>
      </p: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522257" y="3587910"/>
            <a:ext cx="1711325" cy="715433"/>
            <a:chOff x="3964" y="2071"/>
            <a:chExt cx="1484" cy="330"/>
          </a:xfrm>
        </p:grpSpPr>
        <p:sp>
          <p:nvSpPr>
            <p:cNvPr id="113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4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Text Box 95"/>
          <p:cNvSpPr txBox="1">
            <a:spLocks noChangeArrowheads="1"/>
          </p:cNvSpPr>
          <p:nvPr/>
        </p:nvSpPr>
        <p:spPr bwMode="black">
          <a:xfrm>
            <a:off x="1652431" y="3651410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Conceptual Design</a:t>
            </a:r>
            <a:endParaRPr lang="en-US" altLang="en-US" sz="1200" i="0" dirty="0"/>
          </a:p>
        </p:txBody>
      </p:sp>
      <p:grpSp>
        <p:nvGrpSpPr>
          <p:cNvPr id="116" name="Group 115"/>
          <p:cNvGrpSpPr>
            <a:grpSpLocks/>
          </p:cNvGrpSpPr>
          <p:nvPr/>
        </p:nvGrpSpPr>
        <p:grpSpPr bwMode="auto">
          <a:xfrm>
            <a:off x="5197212" y="4638040"/>
            <a:ext cx="1529732" cy="715433"/>
            <a:chOff x="3964" y="2071"/>
            <a:chExt cx="1484" cy="330"/>
          </a:xfrm>
        </p:grpSpPr>
        <p:sp>
          <p:nvSpPr>
            <p:cNvPr id="117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8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/>
          <p:cNvGrpSpPr>
            <a:grpSpLocks/>
          </p:cNvGrpSpPr>
          <p:nvPr/>
        </p:nvGrpSpPr>
        <p:grpSpPr bwMode="auto">
          <a:xfrm>
            <a:off x="6718542" y="2433364"/>
            <a:ext cx="1711325" cy="715433"/>
            <a:chOff x="3964" y="2071"/>
            <a:chExt cx="1484" cy="330"/>
          </a:xfrm>
        </p:grpSpPr>
        <p:sp>
          <p:nvSpPr>
            <p:cNvPr id="120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1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Text Box 83"/>
          <p:cNvSpPr txBox="1">
            <a:spLocks noChangeArrowheads="1"/>
          </p:cNvSpPr>
          <p:nvPr/>
        </p:nvSpPr>
        <p:spPr bwMode="black">
          <a:xfrm>
            <a:off x="5169196" y="4720589"/>
            <a:ext cx="14974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Unit Test Cases Execution</a:t>
            </a:r>
            <a:endParaRPr lang="en-US" altLang="en-US" sz="1200" b="0" i="0" dirty="0"/>
          </a:p>
        </p:txBody>
      </p:sp>
      <p:sp>
        <p:nvSpPr>
          <p:cNvPr id="123" name="Text Box 95"/>
          <p:cNvSpPr txBox="1">
            <a:spLocks noChangeArrowheads="1"/>
          </p:cNvSpPr>
          <p:nvPr/>
        </p:nvSpPr>
        <p:spPr bwMode="black">
          <a:xfrm>
            <a:off x="6848716" y="2496864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System Test Execution</a:t>
            </a:r>
            <a:endParaRPr lang="en-US" altLang="en-US" sz="1200" i="0" dirty="0"/>
          </a:p>
        </p:txBody>
      </p:sp>
      <p:grpSp>
        <p:nvGrpSpPr>
          <p:cNvPr id="124" name="Group 123"/>
          <p:cNvGrpSpPr>
            <a:grpSpLocks/>
          </p:cNvGrpSpPr>
          <p:nvPr/>
        </p:nvGrpSpPr>
        <p:grpSpPr bwMode="auto">
          <a:xfrm>
            <a:off x="5937285" y="3592209"/>
            <a:ext cx="1711325" cy="715433"/>
            <a:chOff x="3964" y="2071"/>
            <a:chExt cx="1484" cy="330"/>
          </a:xfrm>
        </p:grpSpPr>
        <p:sp>
          <p:nvSpPr>
            <p:cNvPr id="125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6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Text Box 95"/>
          <p:cNvSpPr txBox="1">
            <a:spLocks noChangeArrowheads="1"/>
          </p:cNvSpPr>
          <p:nvPr/>
        </p:nvSpPr>
        <p:spPr bwMode="black">
          <a:xfrm>
            <a:off x="6067460" y="3630309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Integration Test Cases Execution</a:t>
            </a:r>
            <a:endParaRPr lang="en-US" altLang="en-US" sz="1200" i="0" dirty="0"/>
          </a:p>
        </p:txBody>
      </p:sp>
      <p:sp>
        <p:nvSpPr>
          <p:cNvPr id="131" name="Text Box 95"/>
          <p:cNvSpPr txBox="1">
            <a:spLocks noChangeArrowheads="1"/>
          </p:cNvSpPr>
          <p:nvPr/>
        </p:nvSpPr>
        <p:spPr bwMode="black">
          <a:xfrm>
            <a:off x="7253373" y="1389618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Acceptance Test Execution </a:t>
            </a:r>
            <a:endParaRPr lang="en-US" altLang="en-US" sz="1200" i="0" dirty="0"/>
          </a:p>
        </p:txBody>
      </p:sp>
      <p:sp>
        <p:nvSpPr>
          <p:cNvPr id="140" name="Text Box 95"/>
          <p:cNvSpPr txBox="1">
            <a:spLocks noChangeArrowheads="1"/>
          </p:cNvSpPr>
          <p:nvPr/>
        </p:nvSpPr>
        <p:spPr bwMode="black">
          <a:xfrm>
            <a:off x="427092" y="1489937"/>
            <a:ext cx="14605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Requirements</a:t>
            </a:r>
            <a:endParaRPr lang="en-US" altLang="en-US" sz="1200" i="0" dirty="0"/>
          </a:p>
        </p:txBody>
      </p:sp>
      <p:sp>
        <p:nvSpPr>
          <p:cNvPr id="145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435547" y="2609787"/>
            <a:ext cx="20206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System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6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737242" y="3648361"/>
            <a:ext cx="17039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Integration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4049347" y="4719312"/>
            <a:ext cx="8655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Unit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cxnSp>
        <p:nvCxnSpPr>
          <p:cNvPr id="151" name="Straight Connector 150"/>
          <p:cNvCxnSpPr>
            <a:stCxn id="55" idx="3"/>
            <a:endCxn id="47" idx="1"/>
          </p:cNvCxnSpPr>
          <p:nvPr/>
        </p:nvCxnSpPr>
        <p:spPr>
          <a:xfrm flipV="1">
            <a:off x="1959084" y="1639237"/>
            <a:ext cx="910949" cy="47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47" idx="3"/>
            <a:endCxn id="83" idx="1"/>
          </p:cNvCxnSpPr>
          <p:nvPr/>
        </p:nvCxnSpPr>
        <p:spPr>
          <a:xfrm>
            <a:off x="6023426" y="1639237"/>
            <a:ext cx="1153592" cy="5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08" idx="3"/>
          </p:cNvCxnSpPr>
          <p:nvPr/>
        </p:nvCxnSpPr>
        <p:spPr>
          <a:xfrm flipV="1">
            <a:off x="2407715" y="2829181"/>
            <a:ext cx="1158117" cy="1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45" idx="3"/>
            <a:endCxn id="120" idx="1"/>
          </p:cNvCxnSpPr>
          <p:nvPr/>
        </p:nvCxnSpPr>
        <p:spPr>
          <a:xfrm>
            <a:off x="5456240" y="2748287"/>
            <a:ext cx="1262302" cy="4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13" idx="3"/>
            <a:endCxn id="146" idx="1"/>
          </p:cNvCxnSpPr>
          <p:nvPr/>
        </p:nvCxnSpPr>
        <p:spPr>
          <a:xfrm flipV="1">
            <a:off x="3233582" y="3879194"/>
            <a:ext cx="503660" cy="6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6" idx="3"/>
            <a:endCxn id="125" idx="1"/>
          </p:cNvCxnSpPr>
          <p:nvPr/>
        </p:nvCxnSpPr>
        <p:spPr>
          <a:xfrm>
            <a:off x="5441183" y="3879194"/>
            <a:ext cx="496102" cy="70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47" idx="1"/>
            <a:endCxn id="110" idx="3"/>
          </p:cNvCxnSpPr>
          <p:nvPr/>
        </p:nvCxnSpPr>
        <p:spPr>
          <a:xfrm flipH="1">
            <a:off x="3727073" y="4950145"/>
            <a:ext cx="322274" cy="33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47" idx="3"/>
            <a:endCxn id="122" idx="1"/>
          </p:cNvCxnSpPr>
          <p:nvPr/>
        </p:nvCxnSpPr>
        <p:spPr>
          <a:xfrm>
            <a:off x="4914900" y="4950145"/>
            <a:ext cx="254296" cy="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9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398732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Káº¿t quáº£ hÃ¬nh áº£nh cho microsOft exce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59" y="1925129"/>
            <a:ext cx="1146412" cy="15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604667" y="3937372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Microsoft</a:t>
            </a:r>
            <a:r>
              <a:rPr lang="en-US" sz="20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Excel</a:t>
            </a:r>
            <a:endParaRPr lang="en-US" sz="2000" b="1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76770" y="4470853"/>
            <a:ext cx="1696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 and manage 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 case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1184" y="393737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Postman</a:t>
            </a:r>
            <a:endParaRPr lang="en-US" b="1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4359" y="4470853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Unit test 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&amp; performance test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Picture 10" descr="Káº¿t quáº£ hÃ¬nh áº£nh cho postma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59" y="1925128"/>
            <a:ext cx="1696297" cy="15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76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951576" y="3788731"/>
            <a:ext cx="5240999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Introduction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1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93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Server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325482" y="6480774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i="1" dirty="0" smtClean="0">
                <a:latin typeface="Lora" panose="020B0604020202020204" charset="0"/>
              </a:rPr>
              <a:t>Test API register user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057" y="900763"/>
            <a:ext cx="3768871" cy="4156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33" y="900763"/>
            <a:ext cx="3400116" cy="45008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934056" y="5146529"/>
            <a:ext cx="2408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Expected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00B050"/>
                </a:solidFill>
                <a:latin typeface="Lora" panose="020B0604020202020204" charset="0"/>
              </a:rPr>
              <a:t>200 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solidFill>
                  <a:schemeClr val="tx1"/>
                </a:solidFill>
                <a:latin typeface="Lora" panose="020B0604020202020204" charset="0"/>
              </a:rPr>
              <a:t>Response Body: Username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0671" y="5516336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Actual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FF0000"/>
                </a:solidFill>
                <a:latin typeface="Lora" panose="020B0604020202020204" charset="0"/>
              </a:rPr>
              <a:t>404 Not Found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0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Stages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4089"/>
              </p:ext>
            </p:extLst>
          </p:nvPr>
        </p:nvGraphicFramePr>
        <p:xfrm>
          <a:off x="1150012" y="1388975"/>
          <a:ext cx="7011963" cy="4630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32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597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97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295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2958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92616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Types of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Stages of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26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Unit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Intergration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System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Acceptance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61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Function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 smtClean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261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GUI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261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Performance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7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Environments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 descr="Káº¿t quáº£ hÃ¬nh áº£nh cho samsung not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44" y="1729440"/>
            <a:ext cx="1314206" cy="183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Káº¿t quáº£ hÃ¬nh áº£nh cho samsung a5 Ä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03" y="1593285"/>
            <a:ext cx="1360955" cy="196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16"/>
          <p:cNvSpPr txBox="1"/>
          <p:nvPr/>
        </p:nvSpPr>
        <p:spPr>
          <a:xfrm>
            <a:off x="570612" y="3561401"/>
            <a:ext cx="32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Note 8</a:t>
            </a:r>
          </a:p>
        </p:txBody>
      </p:sp>
      <p:sp>
        <p:nvSpPr>
          <p:cNvPr id="41" name="TextBox 18"/>
          <p:cNvSpPr txBox="1"/>
          <p:nvPr/>
        </p:nvSpPr>
        <p:spPr>
          <a:xfrm>
            <a:off x="4981483" y="3607916"/>
            <a:ext cx="288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A5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70613" y="1175008"/>
            <a:ext cx="332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8.0 Oreo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1885380" y="1747194"/>
            <a:ext cx="2877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6.3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HD+ 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8895 8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core 64-bit</a:t>
            </a:r>
          </a:p>
        </p:txBody>
      </p:sp>
      <p:sp>
        <p:nvSpPr>
          <p:cNvPr id="44" name="TextBox 21"/>
          <p:cNvSpPr txBox="1"/>
          <p:nvPr/>
        </p:nvSpPr>
        <p:spPr>
          <a:xfrm>
            <a:off x="6250033" y="1639801"/>
            <a:ext cx="2751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7880 8 core 64-bit</a:t>
            </a:r>
          </a:p>
        </p:txBody>
      </p:sp>
      <p:sp>
        <p:nvSpPr>
          <p:cNvPr id="45" name="TextBox 26"/>
          <p:cNvSpPr txBox="1"/>
          <p:nvPr/>
        </p:nvSpPr>
        <p:spPr>
          <a:xfrm>
            <a:off x="570613" y="4134490"/>
            <a:ext cx="351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6.0 Marshmallow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6" name="TextBox 27"/>
          <p:cNvSpPr txBox="1"/>
          <p:nvPr/>
        </p:nvSpPr>
        <p:spPr>
          <a:xfrm>
            <a:off x="1780732" y="4666337"/>
            <a:ext cx="2575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Snapdragon 808 16 core 64-bit</a:t>
            </a:r>
          </a:p>
        </p:txBody>
      </p:sp>
      <p:pic>
        <p:nvPicPr>
          <p:cNvPr id="47" name="Picture 46" descr="HÃ¬nh áº£nh cÃ³ liÃªn qu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9" y="4578256"/>
            <a:ext cx="1393801" cy="20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614878" y="6434105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Nexus 5x</a:t>
            </a:r>
          </a:p>
        </p:txBody>
      </p:sp>
    </p:spTree>
    <p:extLst>
      <p:ext uri="{BB962C8B-B14F-4D97-AF65-F5344CB8AC3E}">
        <p14:creationId xmlns:p14="http://schemas.microsoft.com/office/powerpoint/2010/main" val="26451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 Case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64086" y="1056760"/>
            <a:ext cx="8857994" cy="48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046364" y="1229083"/>
            <a:ext cx="4366465" cy="28719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53355" y="687569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1</a:t>
            </a:r>
            <a:endParaRPr lang="en-US" sz="1800" b="1" dirty="0"/>
          </a:p>
        </p:txBody>
      </p:sp>
      <p:sp>
        <p:nvSpPr>
          <p:cNvPr id="3" name="Rectangle 2"/>
          <p:cNvSpPr/>
          <p:nvPr/>
        </p:nvSpPr>
        <p:spPr>
          <a:xfrm>
            <a:off x="6253076" y="2136325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pic>
        <p:nvPicPr>
          <p:cNvPr id="33" name="Picture 32"/>
          <p:cNvPicPr/>
          <p:nvPr/>
        </p:nvPicPr>
        <p:blipFill>
          <a:blip r:embed="rId4"/>
          <a:stretch>
            <a:fillRect/>
          </a:stretch>
        </p:blipFill>
        <p:spPr>
          <a:xfrm>
            <a:off x="4598848" y="4101059"/>
            <a:ext cx="4347914" cy="275694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292885" y="5274345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6" name="Shape 414"/>
          <p:cNvGrpSpPr/>
          <p:nvPr/>
        </p:nvGrpSpPr>
        <p:grpSpPr>
          <a:xfrm>
            <a:off x="7018437" y="726043"/>
            <a:ext cx="182748" cy="299667"/>
            <a:chOff x="590250" y="244200"/>
            <a:chExt cx="407975" cy="532175"/>
          </a:xfrm>
        </p:grpSpPr>
        <p:sp>
          <p:nvSpPr>
            <p:cNvPr id="3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165938" y="569466"/>
            <a:ext cx="178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279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38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/>
          <p:cNvPicPr/>
          <p:nvPr/>
        </p:nvPicPr>
        <p:blipFill>
          <a:blip r:embed="rId3"/>
          <a:stretch>
            <a:fillRect/>
          </a:stretch>
        </p:blipFill>
        <p:spPr>
          <a:xfrm>
            <a:off x="980903" y="1320147"/>
            <a:ext cx="4376560" cy="2491604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4"/>
          <a:stretch>
            <a:fillRect/>
          </a:stretch>
        </p:blipFill>
        <p:spPr>
          <a:xfrm>
            <a:off x="4599159" y="3811751"/>
            <a:ext cx="4361834" cy="294713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253355" y="687569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2</a:t>
            </a:r>
            <a:endParaRPr lang="en-US" sz="1800" b="1" dirty="0"/>
          </a:p>
        </p:txBody>
      </p:sp>
      <p:sp>
        <p:nvSpPr>
          <p:cNvPr id="36" name="Rectangle 35"/>
          <p:cNvSpPr/>
          <p:nvPr/>
        </p:nvSpPr>
        <p:spPr>
          <a:xfrm>
            <a:off x="6253076" y="2136325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292885" y="5274345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8" name="Shape 414"/>
          <p:cNvGrpSpPr/>
          <p:nvPr/>
        </p:nvGrpSpPr>
        <p:grpSpPr>
          <a:xfrm>
            <a:off x="7018437" y="726043"/>
            <a:ext cx="182748" cy="299667"/>
            <a:chOff x="590250" y="244200"/>
            <a:chExt cx="407975" cy="532175"/>
          </a:xfrm>
        </p:grpSpPr>
        <p:sp>
          <p:nvSpPr>
            <p:cNvPr id="39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165938" y="569466"/>
            <a:ext cx="152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46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25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0243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vi-VN" sz="2000" b="1" dirty="0" smtClean="0">
                <a:latin typeface="Lora" panose="020B0604020202020204" charset="0"/>
              </a:rPr>
              <a:t>Summary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19" y="1689904"/>
            <a:ext cx="707161" cy="94288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19829" y="1935157"/>
            <a:ext cx="169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members</a:t>
            </a:r>
          </a:p>
        </p:txBody>
      </p:sp>
      <p:pic>
        <p:nvPicPr>
          <p:cNvPr id="5122" name="Picture 2" descr="C:\Users\Chamander\Desktop\icons8-time-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3" y="2696757"/>
            <a:ext cx="600000" cy="8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719828" y="2833400"/>
            <a:ext cx="14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 months</a:t>
            </a:r>
          </a:p>
        </p:txBody>
      </p:sp>
      <p:pic>
        <p:nvPicPr>
          <p:cNvPr id="5123" name="Picture 3" descr="C:\Users\Chamander\Desktop\icons8-work-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4" y="3709261"/>
            <a:ext cx="520762" cy="72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hape 376"/>
          <p:cNvSpPr txBox="1">
            <a:spLocks/>
          </p:cNvSpPr>
          <p:nvPr/>
        </p:nvSpPr>
        <p:spPr>
          <a:xfrm>
            <a:off x="4352701" y="1365632"/>
            <a:ext cx="4285692" cy="1538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100%</a:t>
            </a:r>
            <a:r>
              <a:rPr lang="en-US" sz="3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3600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requirements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  <p:sp>
        <p:nvSpPr>
          <p:cNvPr id="37" name="Shape 376"/>
          <p:cNvSpPr txBox="1">
            <a:spLocks/>
          </p:cNvSpPr>
          <p:nvPr/>
        </p:nvSpPr>
        <p:spPr>
          <a:xfrm>
            <a:off x="4352701" y="3147557"/>
            <a:ext cx="4285692" cy="1538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95%</a:t>
            </a: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quality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7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42751" y="1375984"/>
            <a:ext cx="3877074" cy="652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Demo and Q&amp;A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6451" y="190500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/>
          <p:nvPr/>
        </p:nvCxnSpPr>
        <p:spPr>
          <a:xfrm>
            <a:off x="5800725" y="1905000"/>
            <a:ext cx="3343176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1145567"/>
            <a:ext cx="1139100" cy="15188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587679"/>
            <a:ext cx="505722" cy="634356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8" y="2740668"/>
            <a:ext cx="2541200" cy="3388267"/>
          </a:xfrm>
          <a:prstGeom prst="rect">
            <a:avLst/>
          </a:prstGeom>
        </p:spPr>
      </p:pic>
      <p:sp>
        <p:nvSpPr>
          <p:cNvPr id="13" name="Shape 376"/>
          <p:cNvSpPr txBox="1">
            <a:spLocks/>
          </p:cNvSpPr>
          <p:nvPr/>
        </p:nvSpPr>
        <p:spPr>
          <a:xfrm>
            <a:off x="4024545" y="2951399"/>
            <a:ext cx="3365163" cy="14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Điện thoại cầm tay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Ship ngay lập tức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endParaRPr lang="vi-VN" sz="3200" i="1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147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04651" y="1252158"/>
            <a:ext cx="50213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Thanks for </a:t>
            </a:r>
            <a:r>
              <a:rPr lang="e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listening</a:t>
            </a:r>
            <a:endParaRPr lang="en" sz="3600" b="1" i="1" dirty="0"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6451" y="190500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/>
          <p:nvPr/>
        </p:nvCxnSpPr>
        <p:spPr>
          <a:xfrm>
            <a:off x="6791326" y="1905000"/>
            <a:ext cx="2352575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1145567"/>
            <a:ext cx="1139100" cy="15188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587679"/>
            <a:ext cx="505722" cy="634356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8" y="2740668"/>
            <a:ext cx="2541200" cy="3388267"/>
          </a:xfrm>
          <a:prstGeom prst="rect">
            <a:avLst/>
          </a:prstGeom>
        </p:spPr>
      </p:pic>
      <p:sp>
        <p:nvSpPr>
          <p:cNvPr id="13" name="Shape 376"/>
          <p:cNvSpPr txBox="1">
            <a:spLocks/>
          </p:cNvSpPr>
          <p:nvPr/>
        </p:nvSpPr>
        <p:spPr>
          <a:xfrm>
            <a:off x="4024545" y="2951399"/>
            <a:ext cx="3365163" cy="14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Điện thoại cầm tay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Ship ngay lập tức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endParaRPr lang="vi-VN" sz="3200" i="1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920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1754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51673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576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1" name="Picture 60" descr="44&#10;SEARCHED ONLINE&#10;FOR A PRODUCT&#10;OR SERVICE TOBUY&#10;VISITED&#10;ANONLINE&#10;RETAIL STORE&#10;PURCHASED A&#10;PRODUCT OR&#10;SERVICE ONLINE&#10;MADE..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49" y="1857452"/>
            <a:ext cx="5124663" cy="35768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3"/>
          <p:cNvSpPr txBox="1">
            <a:spLocks/>
          </p:cNvSpPr>
          <p:nvPr/>
        </p:nvSpPr>
        <p:spPr>
          <a:xfrm>
            <a:off x="1571625" y="5661242"/>
            <a:ext cx="5905500" cy="1196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Vietnam is one of the fastest e-commerce growing countries in the world with about 25% in 2017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79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13573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830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771525" y="2600542"/>
            <a:ext cx="2895600" cy="3468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 almost of e-commerce system in Vietnam, goods shipment is usually long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2" name="Picture 2" descr="Káº¿t quáº£ hÃ¬nh áº£nh cho long time shi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63" y="2269313"/>
            <a:ext cx="4778524" cy="405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Idea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396359" y="1480128"/>
            <a:ext cx="4162188" cy="3439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830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2265701" y="2126876"/>
            <a:ext cx="2895600" cy="2045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Fast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Saving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Convenient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1" y="1781613"/>
            <a:ext cx="1875761" cy="2501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>
          <a:xfrm>
            <a:off x="1776497" y="5053079"/>
            <a:ext cx="978408" cy="646176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23"/>
          <p:cNvSpPr txBox="1">
            <a:spLocks/>
          </p:cNvSpPr>
          <p:nvPr/>
        </p:nvSpPr>
        <p:spPr>
          <a:xfrm>
            <a:off x="3034933" y="4372757"/>
            <a:ext cx="5858453" cy="2238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b="1" i="1" dirty="0" smtClean="0">
                <a:latin typeface="Quattrocento Sans" panose="020B0604020202020204" charset="0"/>
              </a:rPr>
              <a:t>Minimize</a:t>
            </a:r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dirty="0">
                <a:latin typeface="Quattrocento Sans" panose="020B0604020202020204" charset="0"/>
              </a:rPr>
              <a:t>the product </a:t>
            </a:r>
            <a:r>
              <a:rPr lang="en-US" sz="1800" b="1" i="1" dirty="0">
                <a:latin typeface="Quattrocento Sans" panose="020B0604020202020204" charset="0"/>
              </a:rPr>
              <a:t>delivery time </a:t>
            </a:r>
            <a:r>
              <a:rPr lang="en-US" sz="1800" dirty="0">
                <a:latin typeface="Quattrocento Sans" panose="020B0604020202020204" charset="0"/>
              </a:rPr>
              <a:t>to end-user</a:t>
            </a:r>
            <a:r>
              <a:rPr lang="en-US" sz="1800" dirty="0" smtClean="0">
                <a:latin typeface="Quattrocento Sans" panose="020B0604020202020204" charset="0"/>
              </a:rPr>
              <a:t>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800" dirty="0" smtClean="0">
                <a:latin typeface="Quattrocento Sans" panose="020B0604020202020204" charset="0"/>
              </a:rPr>
              <a:t> To </a:t>
            </a:r>
            <a:r>
              <a:rPr lang="en-US" sz="1800" dirty="0">
                <a:latin typeface="Quattrocento Sans" panose="020B0604020202020204" charset="0"/>
              </a:rPr>
              <a:t>support end-user can </a:t>
            </a:r>
            <a:r>
              <a:rPr lang="en-US" sz="1800" b="1" i="1" dirty="0">
                <a:latin typeface="Quattrocento Sans" panose="020B0604020202020204" charset="0"/>
              </a:rPr>
              <a:t>find nearest store </a:t>
            </a:r>
            <a:r>
              <a:rPr lang="en-US" sz="1800" dirty="0">
                <a:latin typeface="Quattrocento Sans" panose="020B0604020202020204" charset="0"/>
              </a:rPr>
              <a:t>which have products they need.</a:t>
            </a:r>
          </a:p>
          <a:p>
            <a:pPr algn="just"/>
            <a:r>
              <a:rPr lang="en-US" sz="1800" dirty="0" smtClean="0">
                <a:latin typeface="Quattrocento Sans" panose="020B0604020202020204" charset="0"/>
              </a:rPr>
              <a:t> Make </a:t>
            </a:r>
            <a:r>
              <a:rPr lang="en-US" sz="1800" dirty="0">
                <a:latin typeface="Quattrocento Sans" panose="020B0604020202020204" charset="0"/>
              </a:rPr>
              <a:t>the stores easy to </a:t>
            </a:r>
            <a:r>
              <a:rPr lang="en-US" sz="1800" b="1" i="1" dirty="0">
                <a:latin typeface="Quattrocento Sans" panose="020B0604020202020204" charset="0"/>
              </a:rPr>
              <a:t>advertise</a:t>
            </a:r>
            <a:r>
              <a:rPr lang="en-US" sz="1800" dirty="0">
                <a:latin typeface="Quattrocento Sans" panose="020B0604020202020204" charset="0"/>
              </a:rPr>
              <a:t>, and </a:t>
            </a:r>
            <a:r>
              <a:rPr lang="en-US" sz="1800" b="1" i="1" dirty="0">
                <a:latin typeface="Quattrocento Sans" panose="020B0604020202020204" charset="0"/>
              </a:rPr>
              <a:t>approachable</a:t>
            </a:r>
            <a:r>
              <a:rPr lang="en-US" sz="1800" dirty="0">
                <a:latin typeface="Quattrocento Sans" panose="020B0604020202020204" charset="0"/>
              </a:rPr>
              <a:t> to user.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34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Existing  System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543422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26" name="Picture 2" descr="Image result for shop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92" y="3291901"/>
            <a:ext cx="2789516" cy="11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Shape 575"/>
          <p:cNvGrpSpPr/>
          <p:nvPr/>
        </p:nvGrpSpPr>
        <p:grpSpPr>
          <a:xfrm>
            <a:off x="885916" y="1370491"/>
            <a:ext cx="268767" cy="302572"/>
            <a:chOff x="5247525" y="3007275"/>
            <a:chExt cx="517575" cy="384825"/>
          </a:xfrm>
        </p:grpSpPr>
        <p:sp>
          <p:nvSpPr>
            <p:cNvPr id="47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Káº¿t quáº£ hÃ¬nh áº£nh cho food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77" y="3442004"/>
            <a:ext cx="3314205" cy="136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Why Mobile?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Why Android?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5087008" y="1507653"/>
            <a:ext cx="2001389" cy="687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9" name="Shape 575"/>
          <p:cNvGrpSpPr/>
          <p:nvPr/>
        </p:nvGrpSpPr>
        <p:grpSpPr>
          <a:xfrm>
            <a:off x="885916" y="1370491"/>
            <a:ext cx="268767" cy="302572"/>
            <a:chOff x="5247525" y="3007275"/>
            <a:chExt cx="517575" cy="384825"/>
          </a:xfrm>
        </p:grpSpPr>
        <p:sp>
          <p:nvSpPr>
            <p:cNvPr id="22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074" name="Picture 2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5" y="2108554"/>
            <a:ext cx="2493978" cy="363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23"/>
          <p:cNvSpPr txBox="1">
            <a:spLocks/>
          </p:cNvSpPr>
          <p:nvPr/>
        </p:nvSpPr>
        <p:spPr>
          <a:xfrm>
            <a:off x="3379894" y="2621457"/>
            <a:ext cx="5512479" cy="286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The natural of system suits a mobile app than a web app</a:t>
            </a:r>
          </a:p>
          <a:p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" sz="2000" b="1" i="1" dirty="0">
                <a:latin typeface="Lora" charset="0"/>
              </a:rPr>
              <a:t>Android devices are popular. So, android application is very accessible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Base on Java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99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3156</TotalTime>
  <Words>961</Words>
  <Application>Microsoft Office PowerPoint</Application>
  <PresentationFormat>On-screen Show (4:3)</PresentationFormat>
  <Paragraphs>274</Paragraphs>
  <Slides>48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Times New Roman</vt:lpstr>
      <vt:lpstr>Rockwell Extra Bold</vt:lpstr>
      <vt:lpstr>Wingdings</vt:lpstr>
      <vt:lpstr>Arial Unicode MS</vt:lpstr>
      <vt:lpstr>Calibri</vt:lpstr>
      <vt:lpstr>Quattrocento Sans</vt:lpstr>
      <vt:lpstr>Lora</vt:lpstr>
      <vt:lpstr>宋体</vt:lpstr>
      <vt:lpstr>Agency FB</vt:lpstr>
      <vt:lpstr>Pristina</vt:lpstr>
      <vt:lpstr>Viola template</vt:lpstr>
      <vt:lpstr>Order Application by Location</vt:lpstr>
      <vt:lpstr>Team member</vt:lpstr>
      <vt:lpstr>Outline</vt:lpstr>
      <vt:lpstr>Introduction</vt:lpstr>
      <vt:lpstr>Background</vt:lpstr>
      <vt:lpstr>Background</vt:lpstr>
      <vt:lpstr>Idea</vt:lpstr>
      <vt:lpstr>Existing  System</vt:lpstr>
      <vt:lpstr>Why Mobile? Why Android?</vt:lpstr>
      <vt:lpstr>In  Scope  Functions</vt:lpstr>
      <vt:lpstr>Out of  Scope  Functions</vt:lpstr>
      <vt:lpstr>Project Management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Design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PowerPoint Đẹp</dc:title>
  <dc:creator>chien ta</dc:creator>
  <cp:lastModifiedBy>AHBP</cp:lastModifiedBy>
  <cp:revision>86</cp:revision>
  <dcterms:modified xsi:type="dcterms:W3CDTF">2018-08-30T04:32:13Z</dcterms:modified>
</cp:coreProperties>
</file>